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vml" ContentType="application/vnd.openxmlformats-officedocument.vmlDrawi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oleObject1.bin" ContentType="application/vnd.openxmlformats-officedocument.oleObject"/>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341" r:id="rId2"/>
    <p:sldId id="342" r:id="rId3"/>
    <p:sldId id="257" r:id="rId4"/>
    <p:sldId id="343" r:id="rId5"/>
    <p:sldId id="344" r:id="rId6"/>
    <p:sldId id="359" r:id="rId7"/>
    <p:sldId id="360" r:id="rId8"/>
    <p:sldId id="361" r:id="rId9"/>
    <p:sldId id="362" r:id="rId10"/>
    <p:sldId id="345" r:id="rId11"/>
    <p:sldId id="346" r:id="rId12"/>
    <p:sldId id="347" r:id="rId13"/>
    <p:sldId id="348" r:id="rId14"/>
    <p:sldId id="349" r:id="rId15"/>
    <p:sldId id="363" r:id="rId16"/>
    <p:sldId id="351" r:id="rId17"/>
    <p:sldId id="352" r:id="rId18"/>
    <p:sldId id="353" r:id="rId19"/>
    <p:sldId id="354" r:id="rId20"/>
    <p:sldId id="355" r:id="rId21"/>
    <p:sldId id="356" r:id="rId22"/>
    <p:sldId id="357" r:id="rId23"/>
    <p:sldId id="358" r:id="rId24"/>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893" autoAdjust="0"/>
  </p:normalViewPr>
  <p:slideViewPr>
    <p:cSldViewPr showGuides="1">
      <p:cViewPr varScale="1">
        <p:scale>
          <a:sx n="93" d="100"/>
          <a:sy n="93" d="100"/>
        </p:scale>
        <p:origin x="-3104" y="-104"/>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image" Target="../media/image19.png"/><Relationship Id="rId2" Type="http://schemas.openxmlformats.org/officeDocument/2006/relationships/image" Target="../media/image2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E87875E-BE80-9745-B369-4F4A7AB5E016}" type="datetime1">
              <a:rPr lang="en-US"/>
              <a:pPr>
                <a:defRPr/>
              </a:pPr>
              <a:t>17-03-22</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4961A077-CBFC-8247-8C5F-B9A3C2BF590F}" type="slidenum">
              <a:rPr lang="en-US"/>
              <a:pPr>
                <a:defRPr/>
              </a:pPr>
              <a:t>‹#›</a:t>
            </a:fld>
            <a:endParaRPr lang="en-US"/>
          </a:p>
        </p:txBody>
      </p:sp>
    </p:spTree>
    <p:extLst>
      <p:ext uri="{BB962C8B-B14F-4D97-AF65-F5344CB8AC3E}">
        <p14:creationId xmlns:p14="http://schemas.microsoft.com/office/powerpoint/2010/main" val="1637417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3D7B332-3177-764B-A596-DBF05F42396E}" type="datetime1">
              <a:rPr lang="en-US"/>
              <a:pPr>
                <a:defRPr/>
              </a:pPr>
              <a:t>17-03-22</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F3969550-FBCF-404B-9FAA-7B1DCDF2C4FF}" type="slidenum">
              <a:rPr lang="en-US"/>
              <a:pPr>
                <a:defRPr/>
              </a:pPr>
              <a:t>‹#›</a:t>
            </a:fld>
            <a:endParaRPr lang="en-US"/>
          </a:p>
        </p:txBody>
      </p:sp>
    </p:spTree>
    <p:extLst>
      <p:ext uri="{BB962C8B-B14F-4D97-AF65-F5344CB8AC3E}">
        <p14:creationId xmlns:p14="http://schemas.microsoft.com/office/powerpoint/2010/main" val="5757202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1</a:t>
            </a:fld>
            <a:endParaRPr lang="en-US"/>
          </a:p>
        </p:txBody>
      </p:sp>
    </p:spTree>
    <p:extLst>
      <p:ext uri="{BB962C8B-B14F-4D97-AF65-F5344CB8AC3E}">
        <p14:creationId xmlns:p14="http://schemas.microsoft.com/office/powerpoint/2010/main" val="353274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10</a:t>
            </a:fld>
            <a:endParaRPr lang="en-US"/>
          </a:p>
        </p:txBody>
      </p:sp>
    </p:spTree>
    <p:extLst>
      <p:ext uri="{BB962C8B-B14F-4D97-AF65-F5344CB8AC3E}">
        <p14:creationId xmlns:p14="http://schemas.microsoft.com/office/powerpoint/2010/main" val="3045476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eaLnBrk="1" hangingPunct="1">
              <a:spcBef>
                <a:spcPct val="0"/>
              </a:spcBef>
              <a:buFont typeface="Arial"/>
              <a:buChar char="•"/>
            </a:pPr>
            <a:r>
              <a:rPr lang="en-US" dirty="0">
                <a:latin typeface="Calibri" charset="0"/>
                <a:ea typeface="ＭＳ Ｐゴシック" charset="0"/>
                <a:cs typeface="ＭＳ Ｐゴシック" charset="0"/>
              </a:rPr>
              <a:t>The current implementation of FI plug-in can recognize four file formats: </a:t>
            </a:r>
          </a:p>
          <a:p>
            <a:pPr marL="171450" indent="-171450" eaLnBrk="1" hangingPunct="1">
              <a:spcBef>
                <a:spcPct val="0"/>
              </a:spcBef>
              <a:buFont typeface="Arial"/>
              <a:buChar char="•"/>
            </a:pPr>
            <a:r>
              <a:rPr lang="en-US" dirty="0">
                <a:latin typeface="Calibri" charset="0"/>
                <a:ea typeface="ＭＳ Ｐゴシック" charset="0"/>
                <a:cs typeface="ＭＳ Ｐゴシック" charset="0"/>
              </a:rPr>
              <a:t>The first one is just a single list of genes. One line for one gene.</a:t>
            </a:r>
          </a:p>
          <a:p>
            <a:pPr marL="171450" indent="-171450" eaLnBrk="1" hangingPunct="1">
              <a:spcBef>
                <a:spcPct val="0"/>
              </a:spcBef>
              <a:buFont typeface="Arial"/>
              <a:buChar char="•"/>
            </a:pPr>
            <a:r>
              <a:rPr lang="en-US" dirty="0">
                <a:latin typeface="Calibri" charset="0"/>
                <a:ea typeface="ＭＳ Ｐゴシック" charset="0"/>
                <a:cs typeface="ＭＳ Ｐゴシック" charset="0"/>
              </a:rPr>
              <a:t>The second format is gene/sample pairs. The first column is a list of genes, the second is a list of numbers of samples having gene mutated, and the third optional column list actual sample names.</a:t>
            </a:r>
          </a:p>
          <a:p>
            <a:pPr marL="171450" indent="-171450" eaLnBrk="1" hangingPunct="1">
              <a:spcBef>
                <a:spcPct val="0"/>
              </a:spcBef>
              <a:buFont typeface="Arial"/>
              <a:buChar char="•"/>
            </a:pPr>
            <a:r>
              <a:rPr lang="en-US" dirty="0">
                <a:latin typeface="Calibri" charset="0"/>
                <a:ea typeface="ＭＳ Ｐゴシック" charset="0"/>
                <a:cs typeface="ＭＳ Ｐゴシック" charset="0"/>
              </a:rPr>
              <a:t>The third format is NCI mutation annotation file. The are multiple columns in this file. The plug-in can pick-up mutated genes, and samples for mutated genes from this format.</a:t>
            </a:r>
          </a:p>
          <a:p>
            <a:pPr marL="171450" indent="-171450" eaLnBrk="1" hangingPunct="1">
              <a:spcBef>
                <a:spcPct val="0"/>
              </a:spcBef>
              <a:buFont typeface="Arial"/>
              <a:buChar char="•"/>
            </a:pPr>
            <a:r>
              <a:rPr lang="en-US" dirty="0">
                <a:latin typeface="Calibri" charset="0"/>
                <a:ea typeface="ＭＳ Ｐゴシック" charset="0"/>
                <a:cs typeface="ＭＳ Ｐゴシック" charset="0"/>
              </a:rPr>
              <a:t>The fourth format is Microarray (array) data file. An array data file should be a tab-delimited text file with table headers. The first column should be gene names. All other columns should be expression values in different samples. The data set in the file should be pre-normalized.</a:t>
            </a:r>
          </a:p>
          <a:p>
            <a:pPr marL="171450" indent="-171450" eaLnBrk="1" hangingPunct="1">
              <a:spcBef>
                <a:spcPct val="0"/>
              </a:spcBef>
              <a:buFont typeface="Arial"/>
              <a:buChar char="•"/>
            </a:pPr>
            <a:endParaRPr lang="en-US" dirty="0">
              <a:latin typeface="Calibri" charset="0"/>
              <a:ea typeface="ＭＳ Ｐゴシック" charset="0"/>
              <a:cs typeface="ＭＳ Ｐゴシック" charset="0"/>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886AFB3-7ADF-8943-A740-9F36D1EA2938}" type="slidenum">
              <a:rPr lang="en-US" sz="1300">
                <a:latin typeface="Calibri" charset="0"/>
              </a:rPr>
              <a:pPr eaLnBrk="1" hangingPunct="1"/>
              <a:t>11</a:t>
            </a:fld>
            <a:endParaRPr lang="en-US" sz="1300">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12</a:t>
            </a:fld>
            <a:endParaRPr lang="en-US"/>
          </a:p>
        </p:txBody>
      </p:sp>
    </p:spTree>
    <p:extLst>
      <p:ext uri="{BB962C8B-B14F-4D97-AF65-F5344CB8AC3E}">
        <p14:creationId xmlns:p14="http://schemas.microsoft.com/office/powerpoint/2010/main" val="3413636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0" fontAlgn="base" latinLnBrk="0" hangingPunct="0">
              <a:lnSpc>
                <a:spcPct val="100000"/>
              </a:lnSpc>
              <a:spcBef>
                <a:spcPct val="30000"/>
              </a:spcBef>
              <a:spcAft>
                <a:spcPct val="0"/>
              </a:spcAft>
              <a:buClrTx/>
              <a:buSzTx/>
              <a:buFont typeface="Arial"/>
              <a:buChar char="•"/>
              <a:tabLst/>
              <a:defRPr/>
            </a:pPr>
            <a:r>
              <a:rPr lang="en-GB" sz="1200" dirty="0" smtClean="0">
                <a:latin typeface="Arial" charset="0"/>
                <a:ea typeface="ＭＳ Ｐゴシック" charset="0"/>
              </a:rPr>
              <a:t>The constructed network is displayed in the Network View panel using an FI specific visual style.</a:t>
            </a:r>
          </a:p>
          <a:p>
            <a:pPr marL="171450" marR="0" indent="-171450" algn="l" defTabSz="457200" rtl="0" eaLnBrk="0" fontAlgn="base" latinLnBrk="0" hangingPunct="0">
              <a:lnSpc>
                <a:spcPct val="100000"/>
              </a:lnSpc>
              <a:spcBef>
                <a:spcPct val="30000"/>
              </a:spcBef>
              <a:spcAft>
                <a:spcPct val="0"/>
              </a:spcAft>
              <a:buClrTx/>
              <a:buSzTx/>
              <a:buFont typeface="Arial"/>
              <a:buChar char="•"/>
              <a:tabLst/>
              <a:defRPr/>
            </a:pPr>
            <a:r>
              <a:rPr lang="en-GB" sz="1200" dirty="0" smtClean="0">
                <a:latin typeface="Arial" charset="0"/>
                <a:ea typeface="ＭＳ Ｐゴシック" charset="0"/>
              </a:rPr>
              <a:t>The</a:t>
            </a:r>
            <a:r>
              <a:rPr lang="en-GB" sz="1200" baseline="0" dirty="0" smtClean="0">
                <a:latin typeface="Arial" charset="0"/>
                <a:ea typeface="ＭＳ Ｐゴシック" charset="0"/>
              </a:rPr>
              <a:t> table panel will display the node, edge, and analysis parameters as you perform the difference steps of the FI analysis.</a:t>
            </a:r>
            <a:endParaRPr lang="en-GB" sz="1200" dirty="0" smtClean="0">
              <a:latin typeface="Arial"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13</a:t>
            </a:fld>
            <a:endParaRPr lang="en-US"/>
          </a:p>
        </p:txBody>
      </p:sp>
    </p:spTree>
    <p:extLst>
      <p:ext uri="{BB962C8B-B14F-4D97-AF65-F5344CB8AC3E}">
        <p14:creationId xmlns:p14="http://schemas.microsoft.com/office/powerpoint/2010/main" val="3063315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14</a:t>
            </a:fld>
            <a:endParaRPr lang="en-US"/>
          </a:p>
        </p:txBody>
      </p:sp>
    </p:spTree>
    <p:extLst>
      <p:ext uri="{BB962C8B-B14F-4D97-AF65-F5344CB8AC3E}">
        <p14:creationId xmlns:p14="http://schemas.microsoft.com/office/powerpoint/2010/main" val="1605581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a:buChar char="•"/>
            </a:pPr>
            <a:r>
              <a:rPr lang="en-US" dirty="0" smtClean="0"/>
              <a:t>You</a:t>
            </a:r>
            <a:r>
              <a:rPr lang="en-US" baseline="0" dirty="0" smtClean="0"/>
              <a:t> can query the FI Source to view the source data used to derive the FI.</a:t>
            </a:r>
          </a:p>
          <a:p>
            <a:pPr marL="181240" indent="-181240">
              <a:buFont typeface="Arial"/>
              <a:buChar char="•"/>
            </a:pPr>
            <a:r>
              <a:rPr lang="en-US" baseline="0" dirty="0" smtClean="0"/>
              <a:t>With Annotated FIs, you can view the source database, experiment type, publication, when it is available.</a:t>
            </a:r>
          </a:p>
          <a:p>
            <a:pPr marL="181240" indent="-181240">
              <a:buFont typeface="Arial"/>
              <a:buChar char="•"/>
            </a:pPr>
            <a:r>
              <a:rPr lang="en-US" baseline="0" dirty="0" smtClean="0"/>
              <a:t>With the Predicted FIs, you will view a table which shows the dataset contained the interaction, and an FI score to indicate our level of confidence in the interaction occurring in the cell.</a:t>
            </a:r>
          </a:p>
          <a:p>
            <a:pPr marL="181240" indent="-181240">
              <a:buFont typeface="Arial"/>
              <a:buChar char="•"/>
            </a:pPr>
            <a:endParaRPr lang="en-US" dirty="0"/>
          </a:p>
        </p:txBody>
      </p:sp>
      <p:sp>
        <p:nvSpPr>
          <p:cNvPr id="4" name="Slide Number Placeholder 3"/>
          <p:cNvSpPr>
            <a:spLocks noGrp="1"/>
          </p:cNvSpPr>
          <p:nvPr>
            <p:ph type="sldNum" sz="quarter" idx="10"/>
          </p:nvPr>
        </p:nvSpPr>
        <p:spPr/>
        <p:txBody>
          <a:bodyPr/>
          <a:lstStyle/>
          <a:p>
            <a:pPr>
              <a:defRPr/>
            </a:pPr>
            <a:fld id="{29CFA5EB-8C47-3B41-8231-2967036D931B}" type="slidenum">
              <a:rPr lang="en-US" smtClean="0"/>
              <a:pPr>
                <a:defRPr/>
              </a:pPr>
              <a:t>15</a:t>
            </a:fld>
            <a:endParaRPr lang="en-US"/>
          </a:p>
        </p:txBody>
      </p:sp>
    </p:spTree>
    <p:extLst>
      <p:ext uri="{BB962C8B-B14F-4D97-AF65-F5344CB8AC3E}">
        <p14:creationId xmlns:p14="http://schemas.microsoft.com/office/powerpoint/2010/main" val="1972993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0" fontAlgn="base" latinLnBrk="0" hangingPunct="0">
              <a:lnSpc>
                <a:spcPct val="100000"/>
              </a:lnSpc>
              <a:spcBef>
                <a:spcPct val="30000"/>
              </a:spcBef>
              <a:spcAft>
                <a:spcPct val="0"/>
              </a:spcAft>
              <a:buClrTx/>
              <a:buSzTx/>
              <a:buFont typeface="Arial"/>
              <a:buChar char="•"/>
              <a:tabLst/>
              <a:defRPr/>
            </a:pPr>
            <a:r>
              <a:rPr lang="en-US" dirty="0" smtClean="0"/>
              <a:t>The next step</a:t>
            </a:r>
            <a:r>
              <a:rPr lang="en-US" baseline="0" dirty="0" smtClean="0"/>
              <a:t> in the analysis is to extract clusters of these unlikely configurations.</a:t>
            </a:r>
          </a:p>
          <a:p>
            <a:pPr marL="171450" marR="0" indent="-171450" algn="l" defTabSz="457200" rtl="0" eaLnBrk="0" fontAlgn="base" latinLnBrk="0" hangingPunct="0">
              <a:lnSpc>
                <a:spcPct val="100000"/>
              </a:lnSpc>
              <a:spcBef>
                <a:spcPct val="30000"/>
              </a:spcBef>
              <a:spcAft>
                <a:spcPct val="0"/>
              </a:spcAft>
              <a:buClrTx/>
              <a:buSzTx/>
              <a:buFont typeface="Arial"/>
              <a:buChar char="•"/>
              <a:tabLst/>
              <a:defRPr/>
            </a:pPr>
            <a:r>
              <a:rPr lang="en-US" baseline="0" dirty="0" smtClean="0"/>
              <a:t>GN – is typically used for analysis of most datasets.</a:t>
            </a:r>
          </a:p>
          <a:p>
            <a:pPr marL="171450" marR="0" indent="-171450" algn="l" defTabSz="457200" rtl="0" eaLnBrk="0" fontAlgn="base" latinLnBrk="0" hangingPunct="0">
              <a:lnSpc>
                <a:spcPct val="100000"/>
              </a:lnSpc>
              <a:spcBef>
                <a:spcPct val="30000"/>
              </a:spcBef>
              <a:spcAft>
                <a:spcPct val="0"/>
              </a:spcAft>
              <a:buClrTx/>
              <a:buSzTx/>
              <a:buFont typeface="Arial"/>
              <a:buChar char="•"/>
              <a:tabLst/>
              <a:defRPr/>
            </a:pPr>
            <a:r>
              <a:rPr lang="en-US" baseline="0" dirty="0" smtClean="0"/>
              <a:t>MCL – used for analysis of microarray gene expression datasets.</a:t>
            </a:r>
          </a:p>
          <a:p>
            <a:pPr marL="171450" marR="0" indent="-171450" algn="l" defTabSz="457200" rtl="0" eaLnBrk="0" fontAlgn="base" latinLnBrk="0" hangingPunct="0">
              <a:lnSpc>
                <a:spcPct val="100000"/>
              </a:lnSpc>
              <a:spcBef>
                <a:spcPct val="30000"/>
              </a:spcBef>
              <a:spcAft>
                <a:spcPct val="0"/>
              </a:spcAft>
              <a:buClrTx/>
              <a:buSzTx/>
              <a:buFont typeface="Arial"/>
              <a:buChar char="•"/>
              <a:tabLst/>
              <a:defRPr/>
            </a:pPr>
            <a:r>
              <a:rPr lang="en-US" baseline="0" dirty="0" err="1" smtClean="0"/>
              <a:t>HotNet</a:t>
            </a:r>
            <a:r>
              <a:rPr lang="en-US" baseline="0" dirty="0" smtClean="0"/>
              <a:t> – for the analysis of cancer datasets where you would like to avoid </a:t>
            </a:r>
            <a:r>
              <a:rPr lang="en-US" dirty="0" smtClean="0"/>
              <a:t>ascertainment bias on unusually well-annotated gene.</a:t>
            </a:r>
            <a:endParaRPr lang="en-US" baseline="0" dirty="0" smtClean="0"/>
          </a:p>
          <a:p>
            <a:pPr marL="171450" marR="0" indent="-171450" algn="l" defTabSz="457200" rtl="0" eaLnBrk="0" fontAlgn="base" latinLnBrk="0" hangingPunct="0">
              <a:lnSpc>
                <a:spcPct val="100000"/>
              </a:lnSpc>
              <a:spcBef>
                <a:spcPct val="30000"/>
              </a:spcBef>
              <a:spcAft>
                <a:spcPct val="0"/>
              </a:spcAft>
              <a:buClrTx/>
              <a:buSzTx/>
              <a:buFont typeface="Arial"/>
              <a:buChar char="•"/>
              <a:tabLst/>
              <a:defRPr/>
            </a:pPr>
            <a:r>
              <a:rPr lang="en-US" dirty="0" smtClean="0"/>
              <a:t>The typical output of</a:t>
            </a:r>
            <a:r>
              <a:rPr lang="en-US" baseline="0" dirty="0" smtClean="0"/>
              <a:t> clustering is demonstrated in this hypothetical </a:t>
            </a:r>
            <a:r>
              <a:rPr lang="en-US" baseline="0" dirty="0" err="1" smtClean="0"/>
              <a:t>subnetwork</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16</a:t>
            </a:fld>
            <a:endParaRPr lang="en-US"/>
          </a:p>
        </p:txBody>
      </p:sp>
    </p:spTree>
    <p:extLst>
      <p:ext uri="{BB962C8B-B14F-4D97-AF65-F5344CB8AC3E}">
        <p14:creationId xmlns:p14="http://schemas.microsoft.com/office/powerpoint/2010/main" val="3594592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 typeface="Arial"/>
              <a:buChar char="•"/>
              <a:tabLst/>
              <a:defRPr/>
            </a:pPr>
            <a:r>
              <a:rPr lang="en-US" dirty="0" smtClean="0"/>
              <a:t>Once you have identified</a:t>
            </a:r>
            <a:r>
              <a:rPr lang="en-US" baseline="0" dirty="0" smtClean="0"/>
              <a:t> the network modules, t</a:t>
            </a:r>
            <a:r>
              <a:rPr lang="en-US" dirty="0" smtClean="0"/>
              <a:t>he next step</a:t>
            </a:r>
            <a:r>
              <a:rPr lang="en-US" baseline="0" dirty="0" smtClean="0"/>
              <a:t> of the analysis is </a:t>
            </a:r>
            <a:r>
              <a:rPr lang="en-US" baseline="0" dirty="0" err="1" smtClean="0"/>
              <a:t>lable</a:t>
            </a:r>
            <a:r>
              <a:rPr lang="en-US" baseline="0" dirty="0" smtClean="0"/>
              <a:t> those clusters with pathway or GO terms.</a:t>
            </a:r>
          </a:p>
          <a:p>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17</a:t>
            </a:fld>
            <a:endParaRPr lang="en-US"/>
          </a:p>
        </p:txBody>
      </p:sp>
    </p:spTree>
    <p:extLst>
      <p:ext uri="{BB962C8B-B14F-4D97-AF65-F5344CB8AC3E}">
        <p14:creationId xmlns:p14="http://schemas.microsoft.com/office/powerpoint/2010/main" val="2607493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EDA132D-1408-3C44-BEE2-EBB060189E7D}" type="slidenum">
              <a:rPr lang="en-US" sz="1300">
                <a:latin typeface="Calibri" charset="0"/>
              </a:rPr>
              <a:pPr eaLnBrk="1" hangingPunct="1"/>
              <a:t>18</a:t>
            </a:fld>
            <a:endParaRPr lang="en-US" sz="1300">
              <a:latin typeface="Calibri" charset="0"/>
            </a:endParaRPr>
          </a:p>
        </p:txBody>
      </p:sp>
      <p:sp>
        <p:nvSpPr>
          <p:cNvPr id="39940" name="Date Placeholder 1"/>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CA" sz="1300">
                <a:latin typeface="Calibri" charset="0"/>
              </a:rPr>
              <a:t>2014-05-22</a:t>
            </a:r>
            <a:endParaRPr lang="en-US" sz="13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marL="171450" indent="-171450">
              <a:buFont typeface="Arial"/>
              <a:buChar char="•"/>
            </a:pPr>
            <a:r>
              <a:rPr lang="en-US" dirty="0" smtClean="0">
                <a:latin typeface="Calibri" charset="0"/>
                <a:ea typeface="ＭＳ Ｐゴシック" charset="0"/>
              </a:rPr>
              <a:t>Some of the other features include the display</a:t>
            </a:r>
            <a:r>
              <a:rPr lang="en-US" baseline="0" dirty="0" smtClean="0">
                <a:latin typeface="Calibri" charset="0"/>
                <a:ea typeface="ＭＳ Ｐゴシック" charset="0"/>
              </a:rPr>
              <a:t> of annotations from the </a:t>
            </a:r>
            <a:r>
              <a:rPr lang="en-US" kern="1200" dirty="0" smtClean="0">
                <a:solidFill>
                  <a:schemeClr val="tx1"/>
                </a:solidFill>
                <a:ea typeface="ＭＳ Ｐゴシック" charset="0"/>
              </a:rPr>
              <a:t>NCI Cancer Gene Index for a selected node.</a:t>
            </a:r>
          </a:p>
          <a:p>
            <a:pPr marL="171450" marR="0" indent="-171450" algn="l" defTabSz="457200" rtl="0" eaLnBrk="0" fontAlgn="base" latinLnBrk="0" hangingPunct="0">
              <a:lnSpc>
                <a:spcPct val="100000"/>
              </a:lnSpc>
              <a:spcBef>
                <a:spcPct val="30000"/>
              </a:spcBef>
              <a:spcAft>
                <a:spcPct val="0"/>
              </a:spcAft>
              <a:buClrTx/>
              <a:buSzTx/>
              <a:buFont typeface="Arial"/>
              <a:buChar char="•"/>
              <a:tabLst/>
              <a:defRPr/>
            </a:pPr>
            <a:r>
              <a:rPr lang="en-GB" kern="1200" dirty="0" smtClean="0">
                <a:solidFill>
                  <a:schemeClr val="tx1"/>
                </a:solidFill>
                <a:ea typeface="ＭＳ Ｐゴシック" charset="0"/>
                <a:cs typeface="Arial" charset="0"/>
              </a:rPr>
              <a:t>Annotations are sortable by PubMed ID, Cancer type, status, and other criteria. </a:t>
            </a:r>
          </a:p>
          <a:p>
            <a:endParaRPr lang="en-US" dirty="0">
              <a:latin typeface="Calibri" charset="0"/>
              <a:ea typeface="ＭＳ Ｐゴシック" charset="0"/>
              <a:cs typeface="ＭＳ Ｐゴシック" charset="0"/>
            </a:endParaRPr>
          </a:p>
        </p:txBody>
      </p:sp>
      <p:sp>
        <p:nvSpPr>
          <p:cNvPr id="40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3449D8F-6C8D-374D-965A-F450F8226855}" type="slidenum">
              <a:rPr lang="en-US" sz="1300">
                <a:latin typeface="Calibri" charset="0"/>
              </a:rPr>
              <a:pPr eaLnBrk="1" hangingPunct="1"/>
              <a:t>19</a:t>
            </a:fld>
            <a:endParaRPr lang="en-US" sz="1300">
              <a:latin typeface="Calibri" charset="0"/>
            </a:endParaRPr>
          </a:p>
        </p:txBody>
      </p:sp>
      <p:sp>
        <p:nvSpPr>
          <p:cNvPr id="40964" name="Date Placeholder 1"/>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CA" sz="1300">
                <a:latin typeface="Calibri" charset="0"/>
              </a:rPr>
              <a:t>2014-05-22</a:t>
            </a:r>
            <a:endParaRPr lang="en-US" sz="13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a:t>
            </a:fld>
            <a:endParaRPr lang="en-US"/>
          </a:p>
        </p:txBody>
      </p:sp>
    </p:spTree>
    <p:extLst>
      <p:ext uri="{BB962C8B-B14F-4D97-AF65-F5344CB8AC3E}">
        <p14:creationId xmlns:p14="http://schemas.microsoft.com/office/powerpoint/2010/main" val="1047679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marL="171450" marR="0" indent="-171450" algn="l" defTabSz="457200" rtl="0" eaLnBrk="0" fontAlgn="base" latinLnBrk="0" hangingPunct="0">
              <a:lnSpc>
                <a:spcPct val="100000"/>
              </a:lnSpc>
              <a:spcBef>
                <a:spcPct val="30000"/>
              </a:spcBef>
              <a:spcAft>
                <a:spcPct val="0"/>
              </a:spcAft>
              <a:buClrTx/>
              <a:buSzTx/>
              <a:buFont typeface="Arial"/>
              <a:buChar char="•"/>
              <a:tabLst/>
              <a:defRPr/>
            </a:pPr>
            <a:r>
              <a:rPr lang="en-US" dirty="0" smtClean="0">
                <a:latin typeface="Calibri" charset="0"/>
                <a:ea typeface="ＭＳ Ｐゴシック" charset="0"/>
                <a:cs typeface="ＭＳ Ｐゴシック" charset="0"/>
              </a:rPr>
              <a:t>Alternatively, you might want to highlight</a:t>
            </a:r>
            <a:r>
              <a:rPr lang="en-US" baseline="0" dirty="0" smtClean="0">
                <a:latin typeface="Calibri" charset="0"/>
                <a:ea typeface="ＭＳ Ｐゴシック" charset="0"/>
                <a:cs typeface="ＭＳ Ｐゴシック" charset="0"/>
              </a:rPr>
              <a:t> all nodes with the network that have a particular annotation from the </a:t>
            </a:r>
            <a:r>
              <a:rPr lang="en-US" kern="1200" dirty="0" smtClean="0">
                <a:solidFill>
                  <a:schemeClr val="tx1"/>
                </a:solidFill>
                <a:ea typeface="ＭＳ Ｐゴシック" charset="0"/>
                <a:cs typeface="ＭＳ Ｐゴシック" charset="0"/>
              </a:rPr>
              <a:t>NCI Cancer Gene Index.</a:t>
            </a:r>
          </a:p>
          <a:p>
            <a:pPr marL="171450" marR="0" indent="-171450" algn="l" defTabSz="457200" rtl="0" eaLnBrk="0" fontAlgn="base" latinLnBrk="0" hangingPunct="0">
              <a:lnSpc>
                <a:spcPct val="100000"/>
              </a:lnSpc>
              <a:spcBef>
                <a:spcPct val="30000"/>
              </a:spcBef>
              <a:spcAft>
                <a:spcPct val="0"/>
              </a:spcAft>
              <a:buClrTx/>
              <a:buSzTx/>
              <a:buFont typeface="Arial"/>
              <a:buChar char="•"/>
              <a:tabLst/>
              <a:defRPr/>
            </a:pPr>
            <a:r>
              <a:rPr lang="en-US" kern="1200" dirty="0" smtClean="0">
                <a:solidFill>
                  <a:schemeClr val="tx1"/>
                </a:solidFill>
                <a:ea typeface="ＭＳ Ｐゴシック" charset="0"/>
                <a:cs typeface="ＭＳ Ｐゴシック" charset="0"/>
              </a:rPr>
              <a:t>Load the NCI disease terms hierarchy</a:t>
            </a:r>
            <a:r>
              <a:rPr lang="en-US" kern="1200" baseline="0" dirty="0" smtClean="0">
                <a:solidFill>
                  <a:schemeClr val="tx1"/>
                </a:solidFill>
                <a:ea typeface="ＭＳ Ｐゴシック" charset="0"/>
                <a:cs typeface="ＭＳ Ｐゴシック" charset="0"/>
              </a:rPr>
              <a:t> and s</a:t>
            </a:r>
            <a:r>
              <a:rPr lang="en-US" kern="1200" dirty="0" smtClean="0">
                <a:solidFill>
                  <a:schemeClr val="tx1"/>
                </a:solidFill>
                <a:ea typeface="ＭＳ Ｐゴシック" charset="0"/>
                <a:cs typeface="ＭＳ Ｐゴシック" charset="0"/>
              </a:rPr>
              <a:t>elect a disease term in the tree to select all nodes that have this annotation or one of its sub-terms. </a:t>
            </a:r>
          </a:p>
          <a:p>
            <a:pPr marL="0" marR="0" indent="0" algn="l" defTabSz="457200" rtl="0" eaLnBrk="0" fontAlgn="base" latinLnBrk="0" hangingPunct="0">
              <a:lnSpc>
                <a:spcPct val="100000"/>
              </a:lnSpc>
              <a:spcBef>
                <a:spcPct val="30000"/>
              </a:spcBef>
              <a:spcAft>
                <a:spcPct val="0"/>
              </a:spcAft>
              <a:buClrTx/>
              <a:buSzTx/>
              <a:buFont typeface="Arial"/>
              <a:buNone/>
              <a:tabLst/>
              <a:defRPr/>
            </a:pPr>
            <a:endParaRPr lang="en-US" sz="800" kern="1200" dirty="0" smtClean="0">
              <a:solidFill>
                <a:schemeClr val="tx1"/>
              </a:solidFill>
              <a:latin typeface="+mn-lt"/>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088D6F6-FC1C-7149-ACF2-E84BE5179265}" type="slidenum">
              <a:rPr lang="en-US" sz="1300">
                <a:latin typeface="Calibri" charset="0"/>
              </a:rPr>
              <a:pPr eaLnBrk="1" hangingPunct="1"/>
              <a:t>20</a:t>
            </a:fld>
            <a:endParaRPr lang="en-US" sz="1300">
              <a:latin typeface="Calibri" charset="0"/>
            </a:endParaRPr>
          </a:p>
        </p:txBody>
      </p:sp>
      <p:sp>
        <p:nvSpPr>
          <p:cNvPr id="41988" name="Date Placeholder 1"/>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CA" sz="1300">
                <a:latin typeface="Calibri" charset="0"/>
              </a:rPr>
              <a:t>2014-05-22</a:t>
            </a:r>
            <a:endParaRPr lang="en-US" sz="130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marL="171450" indent="-171450">
              <a:buFont typeface="Arial"/>
              <a:buChar char="•"/>
            </a:pPr>
            <a:r>
              <a:rPr lang="en-US" dirty="0" smtClean="0">
                <a:latin typeface="Calibri" charset="0"/>
                <a:ea typeface="ＭＳ Ｐゴシック" charset="0"/>
                <a:cs typeface="ＭＳ Ｐゴシック" charset="0"/>
              </a:rPr>
              <a:t>You can also display</a:t>
            </a:r>
            <a:r>
              <a:rPr lang="en-US" baseline="0" dirty="0" smtClean="0">
                <a:latin typeface="Calibri" charset="0"/>
                <a:ea typeface="ＭＳ Ｐゴシック" charset="0"/>
                <a:cs typeface="ＭＳ Ｐゴシック" charset="0"/>
              </a:rPr>
              <a:t> annotations from COSMIC database </a:t>
            </a:r>
            <a:r>
              <a:rPr lang="en-US" sz="1200" kern="1200" dirty="0" smtClean="0">
                <a:solidFill>
                  <a:schemeClr val="tx1"/>
                </a:solidFill>
                <a:latin typeface="+mn-lt"/>
                <a:ea typeface="ＭＳ Ｐゴシック" charset="0"/>
                <a:cs typeface="ＭＳ Ｐゴシック" charset="0"/>
              </a:rPr>
              <a:t>for a selected node.</a:t>
            </a:r>
            <a:endParaRPr lang="en-US" dirty="0" smtClean="0">
              <a:latin typeface="Calibri" charset="0"/>
              <a:ea typeface="ＭＳ Ｐゴシック" charset="0"/>
              <a:cs typeface="ＭＳ Ｐゴシック" charset="0"/>
            </a:endParaRPr>
          </a:p>
          <a:p>
            <a:endParaRPr lang="en-US" dirty="0">
              <a:latin typeface="Calibri" charset="0"/>
              <a:ea typeface="ＭＳ Ｐゴシック" charset="0"/>
              <a:cs typeface="ＭＳ Ｐゴシック" charset="0"/>
            </a:endParaRPr>
          </a:p>
        </p:txBody>
      </p:sp>
      <p:sp>
        <p:nvSpPr>
          <p:cNvPr id="40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3449D8F-6C8D-374D-965A-F450F8226855}" type="slidenum">
              <a:rPr lang="en-US" sz="1300">
                <a:latin typeface="Calibri" charset="0"/>
              </a:rPr>
              <a:pPr eaLnBrk="1" hangingPunct="1"/>
              <a:t>21</a:t>
            </a:fld>
            <a:endParaRPr lang="en-US" sz="1300">
              <a:latin typeface="Calibri" charset="0"/>
            </a:endParaRPr>
          </a:p>
        </p:txBody>
      </p:sp>
      <p:sp>
        <p:nvSpPr>
          <p:cNvPr id="40964" name="Date Placeholder 1"/>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CA" sz="1300">
                <a:latin typeface="Calibri" charset="0"/>
              </a:rPr>
              <a:t>2014-05-22</a:t>
            </a:r>
            <a:endParaRPr lang="en-US" sz="130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marL="171450" indent="-171450">
              <a:buFont typeface="Arial"/>
              <a:buChar char="•"/>
            </a:pPr>
            <a:r>
              <a:rPr lang="en-US" dirty="0" smtClean="0">
                <a:latin typeface="Calibri" charset="0"/>
                <a:ea typeface="ＭＳ Ｐゴシック" charset="0"/>
                <a:cs typeface="ＭＳ Ｐゴシック" charset="0"/>
              </a:rPr>
              <a:t>One fina</a:t>
            </a:r>
            <a:r>
              <a:rPr lang="en-US" baseline="0" dirty="0" smtClean="0">
                <a:latin typeface="Calibri" charset="0"/>
                <a:ea typeface="ＭＳ Ｐゴシック" charset="0"/>
                <a:cs typeface="ＭＳ Ｐゴシック" charset="0"/>
              </a:rPr>
              <a:t>l step of the </a:t>
            </a:r>
            <a:r>
              <a:rPr lang="en-US" baseline="0" dirty="0" err="1" smtClean="0">
                <a:latin typeface="Calibri" charset="0"/>
                <a:ea typeface="ＭＳ Ｐゴシック" charset="0"/>
                <a:cs typeface="ＭＳ Ｐゴシック" charset="0"/>
              </a:rPr>
              <a:t>ReactomeFIViz</a:t>
            </a:r>
            <a:r>
              <a:rPr lang="en-US" baseline="0" dirty="0" smtClean="0">
                <a:latin typeface="Calibri" charset="0"/>
                <a:ea typeface="ＭＳ Ｐゴシック" charset="0"/>
                <a:cs typeface="ＭＳ Ｐゴシック" charset="0"/>
              </a:rPr>
              <a:t> app is to integrate in clinical data to try to identify a prognostic signatures in disease module datasets.</a:t>
            </a:r>
          </a:p>
          <a:p>
            <a:pPr marL="171450" indent="-171450">
              <a:buFont typeface="Arial"/>
              <a:buChar char="•"/>
            </a:pPr>
            <a:r>
              <a:rPr lang="en-US" baseline="0" dirty="0" smtClean="0">
                <a:latin typeface="Calibri" charset="0"/>
                <a:ea typeface="ＭＳ Ｐゴシック" charset="0"/>
                <a:cs typeface="ＭＳ Ｐゴシック" charset="0"/>
              </a:rPr>
              <a:t>Two servers side R- scripts run wither cox proportional hazard or </a:t>
            </a:r>
            <a:r>
              <a:rPr lang="en-US" baseline="0" dirty="0" err="1" smtClean="0">
                <a:latin typeface="Calibri" charset="0"/>
                <a:ea typeface="ＭＳ Ｐゴシック" charset="0"/>
                <a:cs typeface="ＭＳ Ｐゴシック" charset="0"/>
              </a:rPr>
              <a:t>kaplan-meyer</a:t>
            </a:r>
            <a:r>
              <a:rPr lang="en-US" baseline="0" dirty="0" smtClean="0">
                <a:latin typeface="Calibri" charset="0"/>
                <a:ea typeface="ＭＳ Ｐゴシック" charset="0"/>
                <a:cs typeface="ＭＳ Ｐゴシック" charset="0"/>
              </a:rPr>
              <a:t> survival analysis.</a:t>
            </a:r>
          </a:p>
          <a:p>
            <a:endParaRPr lang="en-US" dirty="0">
              <a:latin typeface="Calibri" charset="0"/>
              <a:ea typeface="ＭＳ Ｐゴシック" charset="0"/>
              <a:cs typeface="ＭＳ Ｐゴシック" charset="0"/>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06CEF41-3F13-C344-8A74-40E6D4BEB386}" type="slidenum">
              <a:rPr lang="en-US" sz="1300">
                <a:latin typeface="Calibri" charset="0"/>
              </a:rPr>
              <a:pPr eaLnBrk="1" hangingPunct="1"/>
              <a:t>22</a:t>
            </a:fld>
            <a:endParaRPr lang="en-US" sz="1300">
              <a:latin typeface="Calibri" charset="0"/>
            </a:endParaRPr>
          </a:p>
        </p:txBody>
      </p:sp>
      <p:sp>
        <p:nvSpPr>
          <p:cNvPr id="14340" name="Date Placeholder 1"/>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CA" sz="1300">
                <a:latin typeface="Calibri" charset="0"/>
              </a:rPr>
              <a:t>2014-05-22</a:t>
            </a:r>
            <a:endParaRPr lang="en-US" sz="13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a:t>
            </a:fld>
            <a:endParaRPr lang="en-US"/>
          </a:p>
        </p:txBody>
      </p:sp>
    </p:spTree>
    <p:extLst>
      <p:ext uri="{BB962C8B-B14F-4D97-AF65-F5344CB8AC3E}">
        <p14:creationId xmlns:p14="http://schemas.microsoft.com/office/powerpoint/2010/main" val="4117694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a:t>
            </a:fld>
            <a:endParaRPr lang="en-US"/>
          </a:p>
        </p:txBody>
      </p:sp>
    </p:spTree>
    <p:extLst>
      <p:ext uri="{BB962C8B-B14F-4D97-AF65-F5344CB8AC3E}">
        <p14:creationId xmlns:p14="http://schemas.microsoft.com/office/powerpoint/2010/main" val="3163145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5</a:t>
            </a:fld>
            <a:endParaRPr lang="en-US"/>
          </a:p>
        </p:txBody>
      </p:sp>
    </p:spTree>
    <p:extLst>
      <p:ext uri="{BB962C8B-B14F-4D97-AF65-F5344CB8AC3E}">
        <p14:creationId xmlns:p14="http://schemas.microsoft.com/office/powerpoint/2010/main" val="906816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483306">
              <a:buFont typeface="Arial"/>
              <a:buChar char="•"/>
              <a:defRPr/>
            </a:pPr>
            <a:r>
              <a:rPr lang="en-GB" dirty="0" smtClean="0">
                <a:latin typeface="Gill Sans"/>
                <a:cs typeface="Gill Sans"/>
              </a:rPr>
              <a:t>Users can navigate through the </a:t>
            </a:r>
            <a:r>
              <a:rPr lang="en-GB" dirty="0" err="1" smtClean="0">
                <a:latin typeface="Gill Sans"/>
                <a:cs typeface="Gill Sans"/>
              </a:rPr>
              <a:t>Reactome</a:t>
            </a:r>
            <a:r>
              <a:rPr lang="en-GB" dirty="0" smtClean="0">
                <a:latin typeface="Gill Sans"/>
                <a:cs typeface="Gill Sans"/>
              </a:rPr>
              <a:t> event hierarchy and display pathways and reactions within the </a:t>
            </a:r>
            <a:r>
              <a:rPr lang="en-GB" dirty="0" err="1" smtClean="0">
                <a:latin typeface="Gill Sans"/>
                <a:cs typeface="Gill Sans"/>
              </a:rPr>
              <a:t>Cytoscape</a:t>
            </a:r>
            <a:r>
              <a:rPr lang="en-GB" dirty="0" smtClean="0">
                <a:latin typeface="Gill Sans"/>
                <a:cs typeface="Gill Sans"/>
              </a:rPr>
              <a:t> application.</a:t>
            </a:r>
          </a:p>
          <a:p>
            <a:pPr marL="181240" indent="-181240" defTabSz="483306">
              <a:buFont typeface="Arial"/>
              <a:buChar char="•"/>
              <a:defRPr/>
            </a:pPr>
            <a:r>
              <a:rPr lang="en-GB" dirty="0" smtClean="0">
                <a:latin typeface="Gill Sans"/>
                <a:cs typeface="Gill Sans"/>
              </a:rPr>
              <a:t>This can be a starting point for data analysis and visualisation through the </a:t>
            </a:r>
            <a:r>
              <a:rPr lang="en-GB" dirty="0" err="1" smtClean="0">
                <a:latin typeface="Gill Sans"/>
                <a:cs typeface="Gill Sans"/>
              </a:rPr>
              <a:t>ReactomeFIViz</a:t>
            </a:r>
            <a:r>
              <a:rPr lang="en-GB" dirty="0" smtClean="0">
                <a:latin typeface="Gill Sans"/>
                <a:cs typeface="Gill Sans"/>
              </a:rPr>
              <a:t> app or other </a:t>
            </a:r>
            <a:r>
              <a:rPr lang="en-GB" dirty="0" err="1" smtClean="0">
                <a:latin typeface="Gill Sans"/>
                <a:cs typeface="Gill Sans"/>
              </a:rPr>
              <a:t>Cytoscape</a:t>
            </a:r>
            <a:r>
              <a:rPr lang="en-GB" dirty="0" smtClean="0">
                <a:latin typeface="Gill Sans"/>
                <a:cs typeface="Gill Sans"/>
              </a:rPr>
              <a:t> apps.</a:t>
            </a:r>
          </a:p>
          <a:p>
            <a:endParaRPr lang="en-US" dirty="0"/>
          </a:p>
        </p:txBody>
      </p:sp>
      <p:sp>
        <p:nvSpPr>
          <p:cNvPr id="4" name="Slide Number Placeholder 3"/>
          <p:cNvSpPr>
            <a:spLocks noGrp="1"/>
          </p:cNvSpPr>
          <p:nvPr>
            <p:ph type="sldNum" sz="quarter" idx="10"/>
          </p:nvPr>
        </p:nvSpPr>
        <p:spPr/>
        <p:txBody>
          <a:bodyPr/>
          <a:lstStyle/>
          <a:p>
            <a:pPr>
              <a:defRPr/>
            </a:pPr>
            <a:fld id="{29CFA5EB-8C47-3B41-8231-2967036D931B}" type="slidenum">
              <a:rPr lang="en-US" smtClean="0"/>
              <a:pPr>
                <a:defRPr/>
              </a:pPr>
              <a:t>6</a:t>
            </a:fld>
            <a:endParaRPr lang="en-US"/>
          </a:p>
        </p:txBody>
      </p:sp>
    </p:spTree>
    <p:extLst>
      <p:ext uri="{BB962C8B-B14F-4D97-AF65-F5344CB8AC3E}">
        <p14:creationId xmlns:p14="http://schemas.microsoft.com/office/powerpoint/2010/main" val="2024526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483306">
              <a:buFont typeface="Arial"/>
              <a:buChar char="•"/>
              <a:defRPr/>
            </a:pPr>
            <a:r>
              <a:rPr lang="en-GB" sz="1300" dirty="0">
                <a:latin typeface="Gill Sans"/>
                <a:cs typeface="Gill Sans"/>
              </a:rPr>
              <a:t>Users can convert </a:t>
            </a:r>
            <a:r>
              <a:rPr lang="en-GB" sz="1300" dirty="0" err="1">
                <a:latin typeface="Gill Sans"/>
                <a:cs typeface="Gill Sans"/>
              </a:rPr>
              <a:t>Reactome</a:t>
            </a:r>
            <a:r>
              <a:rPr lang="en-GB" sz="1300" dirty="0">
                <a:latin typeface="Gill Sans"/>
                <a:cs typeface="Gill Sans"/>
              </a:rPr>
              <a:t> pathway into </a:t>
            </a:r>
            <a:r>
              <a:rPr lang="en-GB" sz="1300" dirty="0" err="1">
                <a:latin typeface="Gill Sans"/>
                <a:cs typeface="Gill Sans"/>
              </a:rPr>
              <a:t>Reactome</a:t>
            </a:r>
            <a:r>
              <a:rPr lang="en-GB" sz="1300" dirty="0">
                <a:latin typeface="Gill Sans"/>
                <a:cs typeface="Gill Sans"/>
              </a:rPr>
              <a:t> FI network.</a:t>
            </a:r>
          </a:p>
          <a:p>
            <a:pPr marL="181240" indent="-181240" defTabSz="483306">
              <a:buFont typeface="Arial"/>
              <a:buChar char="•"/>
              <a:defRPr/>
            </a:pPr>
            <a:r>
              <a:rPr lang="en-GB" dirty="0" smtClean="0">
                <a:latin typeface="Gill Sans"/>
                <a:cs typeface="Gill Sans"/>
              </a:rPr>
              <a:t>And also toggle back to the Pathway view.</a:t>
            </a:r>
            <a:endParaRPr lang="en-GB" sz="1300" dirty="0">
              <a:latin typeface="Gill Sans"/>
              <a:cs typeface="Gill Sans"/>
            </a:endParaRPr>
          </a:p>
          <a:p>
            <a:endParaRPr lang="en-US" dirty="0"/>
          </a:p>
        </p:txBody>
      </p:sp>
      <p:sp>
        <p:nvSpPr>
          <p:cNvPr id="4" name="Slide Number Placeholder 3"/>
          <p:cNvSpPr>
            <a:spLocks noGrp="1"/>
          </p:cNvSpPr>
          <p:nvPr>
            <p:ph type="sldNum" sz="quarter" idx="10"/>
          </p:nvPr>
        </p:nvSpPr>
        <p:spPr/>
        <p:txBody>
          <a:bodyPr/>
          <a:lstStyle/>
          <a:p>
            <a:pPr>
              <a:defRPr/>
            </a:pPr>
            <a:fld id="{29CFA5EB-8C47-3B41-8231-2967036D931B}" type="slidenum">
              <a:rPr lang="en-US" smtClean="0"/>
              <a:pPr>
                <a:defRPr/>
              </a:pPr>
              <a:t>7</a:t>
            </a:fld>
            <a:endParaRPr lang="en-US"/>
          </a:p>
        </p:txBody>
      </p:sp>
    </p:spTree>
    <p:extLst>
      <p:ext uri="{BB962C8B-B14F-4D97-AF65-F5344CB8AC3E}">
        <p14:creationId xmlns:p14="http://schemas.microsoft.com/office/powerpoint/2010/main" val="2028700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483306">
              <a:buFont typeface="Arial"/>
              <a:buChar char="•"/>
              <a:defRPr/>
            </a:pPr>
            <a:r>
              <a:rPr lang="en-GB" sz="1300" dirty="0">
                <a:cs typeface="Calibri" charset="0"/>
              </a:rPr>
              <a:t>Finally, users can perform pathway (or network) enrichment analysis and colourize pathway/network diagrams</a:t>
            </a:r>
          </a:p>
          <a:p>
            <a:pPr marL="181240" indent="-181240" defTabSz="483306">
              <a:buFont typeface="Arial"/>
              <a:buChar char="•"/>
              <a:defRPr/>
            </a:pPr>
            <a:r>
              <a:rPr lang="en-GB" dirty="0" smtClean="0">
                <a:cs typeface="Calibri" charset="0"/>
              </a:rPr>
              <a:t>Colourized diagram in the top panel with a list of significant events in the lower right panel.</a:t>
            </a:r>
            <a:endParaRPr lang="en-GB" sz="1300" dirty="0">
              <a:cs typeface="Calibri" charset="0"/>
            </a:endParaRPr>
          </a:p>
        </p:txBody>
      </p:sp>
      <p:sp>
        <p:nvSpPr>
          <p:cNvPr id="4" name="Slide Number Placeholder 3"/>
          <p:cNvSpPr>
            <a:spLocks noGrp="1"/>
          </p:cNvSpPr>
          <p:nvPr>
            <p:ph type="sldNum" sz="quarter" idx="10"/>
          </p:nvPr>
        </p:nvSpPr>
        <p:spPr/>
        <p:txBody>
          <a:bodyPr/>
          <a:lstStyle/>
          <a:p>
            <a:pPr>
              <a:defRPr/>
            </a:pPr>
            <a:fld id="{29CFA5EB-8C47-3B41-8231-2967036D931B}" type="slidenum">
              <a:rPr lang="en-US" smtClean="0"/>
              <a:pPr>
                <a:defRPr/>
              </a:pPr>
              <a:t>8</a:t>
            </a:fld>
            <a:endParaRPr lang="en-US"/>
          </a:p>
        </p:txBody>
      </p:sp>
    </p:spTree>
    <p:extLst>
      <p:ext uri="{BB962C8B-B14F-4D97-AF65-F5344CB8AC3E}">
        <p14:creationId xmlns:p14="http://schemas.microsoft.com/office/powerpoint/2010/main" val="3742660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35" indent="-171435">
              <a:buFont typeface="Arial"/>
              <a:buChar char="•"/>
            </a:pPr>
            <a:r>
              <a:rPr lang="en-US" dirty="0" smtClean="0"/>
              <a:t>This analysis approach is called De Novo </a:t>
            </a:r>
            <a:r>
              <a:rPr lang="en-US" dirty="0" err="1" smtClean="0"/>
              <a:t>Subnetwork</a:t>
            </a:r>
            <a:r>
              <a:rPr lang="en-US" dirty="0" smtClean="0"/>
              <a:t> Construction and Cluster.</a:t>
            </a:r>
          </a:p>
          <a:p>
            <a:pPr marL="171435" indent="-171435">
              <a:buFont typeface="Arial"/>
              <a:buChar char="•"/>
            </a:pPr>
            <a:r>
              <a:rPr lang="en-US" baseline="0" dirty="0" smtClean="0"/>
              <a:t>You can apply a list of altered {</a:t>
            </a:r>
            <a:r>
              <a:rPr lang="en-US" baseline="0" dirty="0" err="1" smtClean="0"/>
              <a:t>genes,proteins,RNAs</a:t>
            </a:r>
            <a:r>
              <a:rPr lang="en-US" baseline="0" dirty="0" smtClean="0"/>
              <a:t>} to a much larger pre-constructed biological network.</a:t>
            </a:r>
          </a:p>
          <a:p>
            <a:pPr marL="171435" indent="-171435">
              <a:buFont typeface="Arial"/>
              <a:buChar char="•"/>
            </a:pPr>
            <a:r>
              <a:rPr lang="en-US" baseline="0" dirty="0" smtClean="0"/>
              <a:t>Identify “topologically unlikely” configurations by filtering away unnecessary interactions.</a:t>
            </a:r>
          </a:p>
          <a:p>
            <a:pPr marL="171435" indent="-171435">
              <a:buFont typeface="Arial"/>
              <a:buChar char="•"/>
            </a:pPr>
            <a:r>
              <a:rPr lang="en-US" baseline="0" dirty="0" smtClean="0"/>
              <a:t>Extract clusters of tightly connected gene interactions.</a:t>
            </a:r>
          </a:p>
          <a:p>
            <a:pPr marL="171435" indent="-171435">
              <a:buFont typeface="Arial"/>
              <a:buChar char="•"/>
            </a:pPr>
            <a:r>
              <a:rPr lang="en-US" baseline="0" dirty="0" smtClean="0"/>
              <a:t>Annotate the clusters.</a:t>
            </a:r>
          </a:p>
          <a:p>
            <a:endParaRPr lang="en-US" dirty="0"/>
          </a:p>
        </p:txBody>
      </p:sp>
      <p:sp>
        <p:nvSpPr>
          <p:cNvPr id="4" name="Slide Number Placeholder 3"/>
          <p:cNvSpPr>
            <a:spLocks noGrp="1"/>
          </p:cNvSpPr>
          <p:nvPr>
            <p:ph type="sldNum" sz="quarter" idx="10"/>
          </p:nvPr>
        </p:nvSpPr>
        <p:spPr/>
        <p:txBody>
          <a:bodyPr/>
          <a:lstStyle/>
          <a:p>
            <a:pPr>
              <a:defRPr/>
            </a:pPr>
            <a:fld id="{29CFA5EB-8C47-3B41-8231-2967036D931B}" type="slidenum">
              <a:rPr lang="en-US" smtClean="0"/>
              <a:pPr>
                <a:defRPr/>
              </a:pPr>
              <a:t>9</a:t>
            </a:fld>
            <a:endParaRPr lang="en-US"/>
          </a:p>
        </p:txBody>
      </p:sp>
    </p:spTree>
    <p:extLst>
      <p:ext uri="{BB962C8B-B14F-4D97-AF65-F5344CB8AC3E}">
        <p14:creationId xmlns:p14="http://schemas.microsoft.com/office/powerpoint/2010/main" val="4012496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3" name="Picture 7" descr="bioinformatics.ca-logo-white-tex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1882775"/>
            <a:ext cx="11922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2906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 </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6525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TextBox 3"/>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5" name="TextBox 4"/>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43412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66908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91549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FECFAEAF-3726-E641-9B5B-3F8EA05B09A3}" type="datetime1">
              <a:rPr lang="en-US"/>
              <a:pPr>
                <a:defRPr/>
              </a:pPr>
              <a:t>17-03-22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18C1412E-69E1-864D-A0DF-94DDC7C8003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5C???" TargetMode="External"/><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hyperlink" Target="http://www.ncbi.nlm.nih.gov/pubmed/16723398" TargetMode="External"/><Relationship Id="rId5" Type="http://schemas.openxmlformats.org/officeDocument/2006/relationships/hyperlink" Target="http://www.ncbi.nlm.nih.gov/pubmed/22174262" TargetMode="External"/><Relationship Id="rId6" Type="http://schemas.openxmlformats.org/officeDocument/2006/relationships/image" Target="../media/image37.png"/><Relationship Id="rId7" Type="http://schemas.openxmlformats.org/officeDocument/2006/relationships/image" Target="../media/image30.png"/><Relationship Id="rId8"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30.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30.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42.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jpe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15.png"/><Relationship Id="rId5" Type="http://schemas.openxmlformats.org/officeDocument/2006/relationships/oleObject" Target="../embeddings/oleObject1.bin"/><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17.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2860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Canadian Bioinformatics Workshops</a:t>
            </a:r>
          </a:p>
        </p:txBody>
      </p:sp>
      <p:sp>
        <p:nvSpPr>
          <p:cNvPr id="9218" name="Rectangle 3"/>
          <p:cNvSpPr>
            <a:spLocks noGrp="1" noChangeArrowheads="1"/>
          </p:cNvSpPr>
          <p:nvPr>
            <p:ph type="subTitle" idx="4294967295"/>
          </p:nvPr>
        </p:nvSpPr>
        <p:spPr>
          <a:xfrm>
            <a:off x="1182688" y="3695700"/>
            <a:ext cx="6778625" cy="1927225"/>
          </a:xfrm>
        </p:spPr>
        <p:txBody>
          <a:bodyPr/>
          <a:lstStyle/>
          <a:p>
            <a:pPr marL="0" indent="0" algn="ctr" eaLnBrk="1" hangingPunct="1">
              <a:buFont typeface="Arial" charset="0"/>
              <a:buNone/>
            </a:pPr>
            <a:r>
              <a:rPr lang="en-US">
                <a:latin typeface="Calibri" charset="0"/>
                <a:ea typeface="ＭＳ Ｐゴシック" charset="0"/>
                <a:cs typeface="ＭＳ Ｐゴシック" charset="0"/>
              </a:rPr>
              <a:t>www.bioinformatics.ca</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52400" y="-26988"/>
            <a:ext cx="8839200" cy="863601"/>
          </a:xfrm>
        </p:spPr>
        <p:txBody>
          <a:bodyPr/>
          <a:lstStyle/>
          <a:p>
            <a:pPr eaLnBrk="1" hangingPunct="1"/>
            <a:r>
              <a:rPr lang="en-GB" sz="3200">
                <a:latin typeface="Calibri" charset="0"/>
                <a:ea typeface="ＭＳ Ｐゴシック" charset="0"/>
              </a:rPr>
              <a:t>Upload your data</a:t>
            </a:r>
          </a:p>
        </p:txBody>
      </p:sp>
      <p:sp>
        <p:nvSpPr>
          <p:cNvPr id="27650" name="Rectangle 3"/>
          <p:cNvSpPr>
            <a:spLocks noChangeArrowheads="1"/>
          </p:cNvSpPr>
          <p:nvPr/>
        </p:nvSpPr>
        <p:spPr bwMode="auto">
          <a:xfrm>
            <a:off x="250825" y="3500438"/>
            <a:ext cx="878522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38793A"/>
              </a:buClr>
              <a:buFont typeface="Arial" charset="0"/>
              <a:buChar char="•"/>
            </a:pPr>
            <a:r>
              <a:rPr lang="en-GB" sz="2000"/>
              <a:t>FI plug-in supports four file formats:</a:t>
            </a:r>
          </a:p>
          <a:p>
            <a:pPr marL="742950" lvl="1" indent="-285750">
              <a:buClr>
                <a:srgbClr val="38793A"/>
              </a:buClr>
              <a:buFont typeface="Arial" charset="0"/>
              <a:buChar char="•"/>
            </a:pPr>
            <a:r>
              <a:rPr lang="en-GB" sz="1800"/>
              <a:t>Simple gene set: one line per gene</a:t>
            </a:r>
          </a:p>
          <a:p>
            <a:pPr marL="742950" lvl="1" indent="-285750">
              <a:buClr>
                <a:srgbClr val="38793A"/>
              </a:buClr>
              <a:buFont typeface="Arial" charset="0"/>
              <a:buChar char="•"/>
            </a:pPr>
            <a:r>
              <a:rPr lang="en-GB" sz="1800"/>
              <a:t>Gene/sample number pair.  Contains two required columns, gene and number of samples having gene mutated, and an optional third column listing sample names (delimited by semi-colon ;)</a:t>
            </a:r>
          </a:p>
          <a:p>
            <a:pPr marL="742950" lvl="1" indent="-285750">
              <a:buClr>
                <a:srgbClr val="38793A"/>
              </a:buClr>
              <a:buFont typeface="Arial" charset="0"/>
              <a:buChar char="•"/>
            </a:pPr>
            <a:r>
              <a:rPr lang="en-GB" sz="1800"/>
              <a:t>NCI MAF (mutation annotation file)</a:t>
            </a:r>
          </a:p>
          <a:p>
            <a:pPr marL="742950" lvl="1" indent="-285750">
              <a:buClr>
                <a:srgbClr val="38793A"/>
              </a:buClr>
              <a:buFont typeface="Arial" charset="0"/>
              <a:buChar char="•"/>
            </a:pPr>
            <a:r>
              <a:rPr lang="en-GB" sz="1800"/>
              <a:t>Sample Gene Expression data file </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15616" y="1700808"/>
            <a:ext cx="6360959" cy="1440160"/>
          </a:xfrm>
          <a:prstGeom prst="rect">
            <a:avLst/>
          </a:prstGeom>
          <a:ln>
            <a:solidFill>
              <a:srgbClr val="000000"/>
            </a:solidFill>
          </a:ln>
        </p:spPr>
      </p:pic>
    </p:spTree>
    <p:extLst>
      <p:ext uri="{BB962C8B-B14F-4D97-AF65-F5344CB8AC3E}">
        <p14:creationId xmlns:p14="http://schemas.microsoft.com/office/powerpoint/2010/main" val="26468355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52400" y="19050"/>
            <a:ext cx="8839200" cy="819150"/>
          </a:xfrm>
        </p:spPr>
        <p:txBody>
          <a:bodyPr/>
          <a:lstStyle/>
          <a:p>
            <a:pPr eaLnBrk="1" hangingPunct="1"/>
            <a:r>
              <a:rPr lang="en-GB" sz="3200">
                <a:latin typeface="Calibri" charset="0"/>
                <a:ea typeface="ＭＳ Ｐゴシック" charset="0"/>
              </a:rPr>
              <a:t>File Formats</a:t>
            </a:r>
            <a:endParaRPr lang="en-US" sz="3200">
              <a:latin typeface="Calibri" charset="0"/>
              <a:ea typeface="ＭＳ Ｐゴシック" charset="0"/>
            </a:endParaRPr>
          </a:p>
        </p:txBody>
      </p:sp>
      <p:grpSp>
        <p:nvGrpSpPr>
          <p:cNvPr id="3" name="Group 2"/>
          <p:cNvGrpSpPr>
            <a:grpSpLocks/>
          </p:cNvGrpSpPr>
          <p:nvPr/>
        </p:nvGrpSpPr>
        <p:grpSpPr bwMode="auto">
          <a:xfrm>
            <a:off x="277813" y="1524000"/>
            <a:ext cx="1943100" cy="4210050"/>
            <a:chOff x="539552" y="1196752"/>
            <a:chExt cx="1942396" cy="4208755"/>
          </a:xfrm>
        </p:grpSpPr>
        <p:sp>
          <p:nvSpPr>
            <p:cNvPr id="12303" name="TextBox 3"/>
            <p:cNvSpPr txBox="1">
              <a:spLocks noChangeArrowheads="1"/>
            </p:cNvSpPr>
            <p:nvPr/>
          </p:nvSpPr>
          <p:spPr bwMode="auto">
            <a:xfrm>
              <a:off x="539750" y="1620862"/>
              <a:ext cx="1795463" cy="3784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MSI2</a:t>
              </a:r>
            </a:p>
            <a:p>
              <a:pPr eaLnBrk="1" hangingPunct="1"/>
              <a:r>
                <a:rPr lang="en-US" sz="1200"/>
                <a:t>PTPRT</a:t>
              </a:r>
            </a:p>
            <a:p>
              <a:pPr eaLnBrk="1" hangingPunct="1"/>
              <a:r>
                <a:rPr lang="en-US" sz="1200"/>
                <a:t>PELO</a:t>
              </a:r>
            </a:p>
            <a:p>
              <a:pPr eaLnBrk="1" hangingPunct="1"/>
              <a:r>
                <a:rPr lang="en-US" sz="1200"/>
                <a:t>SLC18A1</a:t>
              </a:r>
            </a:p>
            <a:p>
              <a:pPr eaLnBrk="1" hangingPunct="1"/>
              <a:r>
                <a:rPr lang="en-US" sz="1200"/>
                <a:t>TACC2</a:t>
              </a:r>
            </a:p>
            <a:p>
              <a:pPr eaLnBrk="1" hangingPunct="1"/>
              <a:r>
                <a:rPr lang="en-US" sz="1200"/>
                <a:t>FAM148B</a:t>
              </a:r>
            </a:p>
            <a:p>
              <a:pPr eaLnBrk="1" hangingPunct="1"/>
              <a:r>
                <a:rPr lang="en-US" sz="1200"/>
                <a:t>PRC1</a:t>
              </a:r>
            </a:p>
            <a:p>
              <a:pPr eaLnBrk="1" hangingPunct="1"/>
              <a:r>
                <a:rPr lang="en-US" sz="1200"/>
                <a:t>MSTN</a:t>
              </a:r>
            </a:p>
            <a:p>
              <a:pPr eaLnBrk="1" hangingPunct="1"/>
              <a:r>
                <a:rPr lang="en-US" sz="1200"/>
                <a:t>ATP6V1G2</a:t>
              </a:r>
            </a:p>
            <a:p>
              <a:pPr eaLnBrk="1" hangingPunct="1"/>
              <a:r>
                <a:rPr lang="en-US" sz="1200"/>
                <a:t>APOE</a:t>
              </a:r>
            </a:p>
            <a:p>
              <a:pPr eaLnBrk="1" hangingPunct="1"/>
              <a:r>
                <a:rPr lang="en-US" sz="1200"/>
                <a:t>IMPA2</a:t>
              </a:r>
            </a:p>
            <a:p>
              <a:pPr eaLnBrk="1" hangingPunct="1"/>
              <a:r>
                <a:rPr lang="en-US" sz="1200"/>
                <a:t>AGER</a:t>
              </a:r>
            </a:p>
            <a:p>
              <a:pPr eaLnBrk="1" hangingPunct="1"/>
              <a:r>
                <a:rPr lang="en-US" sz="1200"/>
                <a:t>XPO5</a:t>
              </a:r>
            </a:p>
            <a:p>
              <a:pPr eaLnBrk="1" hangingPunct="1"/>
              <a:r>
                <a:rPr lang="en-US" sz="1200"/>
                <a:t>MEST</a:t>
              </a:r>
            </a:p>
            <a:p>
              <a:pPr eaLnBrk="1" hangingPunct="1"/>
              <a:r>
                <a:rPr lang="en-US" sz="1200"/>
                <a:t>RREB1</a:t>
              </a:r>
            </a:p>
            <a:p>
              <a:pPr eaLnBrk="1" hangingPunct="1"/>
              <a:r>
                <a:rPr lang="en-US" sz="1200"/>
                <a:t>BAT1</a:t>
              </a:r>
            </a:p>
            <a:p>
              <a:pPr eaLnBrk="1" hangingPunct="1"/>
              <a:r>
                <a:rPr lang="en-US" sz="1200"/>
                <a:t>WIPI1</a:t>
              </a:r>
            </a:p>
            <a:p>
              <a:pPr eaLnBrk="1" hangingPunct="1"/>
              <a:r>
                <a:rPr lang="en-US" sz="1200"/>
                <a:t>CATSPERB</a:t>
              </a:r>
            </a:p>
            <a:p>
              <a:pPr eaLnBrk="1" hangingPunct="1"/>
              <a:r>
                <a:rPr lang="en-US" sz="1200"/>
                <a:t>SSR1</a:t>
              </a:r>
            </a:p>
            <a:p>
              <a:pPr eaLnBrk="1" hangingPunct="1"/>
              <a:r>
                <a:rPr lang="en-US" sz="1200"/>
                <a:t>VEGFA</a:t>
              </a:r>
            </a:p>
          </p:txBody>
        </p:sp>
        <p:sp>
          <p:nvSpPr>
            <p:cNvPr id="12304" name="Rectangle 1"/>
            <p:cNvSpPr>
              <a:spLocks noChangeArrowheads="1"/>
            </p:cNvSpPr>
            <p:nvPr/>
          </p:nvSpPr>
          <p:spPr bwMode="auto">
            <a:xfrm>
              <a:off x="539552" y="1196752"/>
              <a:ext cx="19423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Simple Gene List</a:t>
              </a:r>
            </a:p>
          </p:txBody>
        </p:sp>
      </p:grpSp>
      <p:grpSp>
        <p:nvGrpSpPr>
          <p:cNvPr id="4" name="Group 3"/>
          <p:cNvGrpSpPr>
            <a:grpSpLocks/>
          </p:cNvGrpSpPr>
          <p:nvPr/>
        </p:nvGrpSpPr>
        <p:grpSpPr bwMode="auto">
          <a:xfrm>
            <a:off x="304800" y="1524000"/>
            <a:ext cx="7389813" cy="4762500"/>
            <a:chOff x="611560" y="1041345"/>
            <a:chExt cx="7721600" cy="5038590"/>
          </a:xfrm>
        </p:grpSpPr>
        <p:graphicFrame>
          <p:nvGraphicFramePr>
            <p:cNvPr id="12301" name="Object 2"/>
            <p:cNvGraphicFramePr>
              <a:graphicFrameLocks noChangeAspect="1"/>
            </p:cNvGraphicFramePr>
            <p:nvPr/>
          </p:nvGraphicFramePr>
          <p:xfrm>
            <a:off x="611560" y="1444435"/>
            <a:ext cx="7721600" cy="4635500"/>
          </p:xfrm>
          <a:graphic>
            <a:graphicData uri="http://schemas.openxmlformats.org/presentationml/2006/ole">
              <mc:AlternateContent xmlns:mc="http://schemas.openxmlformats.org/markup-compatibility/2006">
                <mc:Choice xmlns:v="urn:schemas-microsoft-com:vml" Requires="v">
                  <p:oleObj spid="_x0000_s1043" name="Microsoft Excel 97 - 2004 Worksheet" r:id="rId4" imgW="7721316" imgH="4635329" progId="Excel.Sheet.8">
                    <p:link updateAutomatic="1"/>
                  </p:oleObj>
                </mc:Choice>
                <mc:Fallback>
                  <p:oleObj name="Microsoft Excel 97 - 2004 Worksheet" r:id="rId4" imgW="7721316" imgH="4635329" progId="Excel.Sheet.8">
                    <p:link updateAutomatic="1"/>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1444435"/>
                          <a:ext cx="7721600" cy="463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2302" name="Rectangle 7"/>
            <p:cNvSpPr>
              <a:spLocks noChangeArrowheads="1"/>
            </p:cNvSpPr>
            <p:nvPr/>
          </p:nvSpPr>
          <p:spPr bwMode="auto">
            <a:xfrm>
              <a:off x="611560" y="1041345"/>
              <a:ext cx="30713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Gene/Sample Number Pairs</a:t>
              </a:r>
            </a:p>
          </p:txBody>
        </p:sp>
      </p:grpSp>
      <p:grpSp>
        <p:nvGrpSpPr>
          <p:cNvPr id="11" name="Group 10"/>
          <p:cNvGrpSpPr>
            <a:grpSpLocks/>
          </p:cNvGrpSpPr>
          <p:nvPr/>
        </p:nvGrpSpPr>
        <p:grpSpPr bwMode="auto">
          <a:xfrm>
            <a:off x="304800" y="1524000"/>
            <a:ext cx="8713788" cy="4897438"/>
            <a:chOff x="250825" y="836712"/>
            <a:chExt cx="8639870" cy="4565030"/>
          </a:xfrm>
        </p:grpSpPr>
        <p:graphicFrame>
          <p:nvGraphicFramePr>
            <p:cNvPr id="12297" name="Object 2"/>
            <p:cNvGraphicFramePr>
              <a:graphicFrameLocks noChangeAspect="1"/>
            </p:cNvGraphicFramePr>
            <p:nvPr/>
          </p:nvGraphicFramePr>
          <p:xfrm>
            <a:off x="250825" y="1268413"/>
            <a:ext cx="6697663" cy="1473200"/>
          </p:xfrm>
          <a:graphic>
            <a:graphicData uri="http://schemas.openxmlformats.org/presentationml/2006/ole">
              <mc:AlternateContent xmlns:mc="http://schemas.openxmlformats.org/markup-compatibility/2006">
                <mc:Choice xmlns:v="urn:schemas-microsoft-com:vml" Requires="v">
                  <p:oleObj spid="_x0000_s1044" name="Microsoft Excel 97 - 2004 Worksheet" r:id="rId4" imgW="9067466" imgH="1993827" progId="Excel.Sheet.8">
                    <p:link updateAutomatic="1"/>
                  </p:oleObj>
                </mc:Choice>
                <mc:Fallback>
                  <p:oleObj name="Microsoft Excel 97 - 2004 Worksheet" r:id="rId4" imgW="9067466" imgH="1993827" progId="Excel.Sheet.8">
                    <p:link updateAutomatic="1"/>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1268413"/>
                          <a:ext cx="6697663" cy="147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2298" name="Object 3"/>
            <p:cNvGraphicFramePr>
              <a:graphicFrameLocks noChangeAspect="1"/>
            </p:cNvGraphicFramePr>
            <p:nvPr/>
          </p:nvGraphicFramePr>
          <p:xfrm>
            <a:off x="251520" y="2852936"/>
            <a:ext cx="6913563" cy="1427163"/>
          </p:xfrm>
          <a:graphic>
            <a:graphicData uri="http://schemas.openxmlformats.org/presentationml/2006/ole">
              <mc:AlternateContent xmlns:mc="http://schemas.openxmlformats.org/markup-compatibility/2006">
                <mc:Choice xmlns:v="urn:schemas-microsoft-com:vml" Requires="v">
                  <p:oleObj spid="_x0000_s1045" name="Microsoft Excel 97 - 2004 Worksheet" r:id="rId4" imgW="9664344" imgH="1993827" progId="Excel.Sheet.8">
                    <p:link updateAutomatic="1"/>
                  </p:oleObj>
                </mc:Choice>
                <mc:Fallback>
                  <p:oleObj name="Microsoft Excel 97 - 2004 Worksheet" r:id="rId4" imgW="9664344" imgH="1993827" progId="Excel.Sheet.8">
                    <p:link updateAutomatic="1"/>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520" y="2852936"/>
                          <a:ext cx="6913563" cy="1427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2299" name="Object 4"/>
            <p:cNvGraphicFramePr>
              <a:graphicFrameLocks noChangeAspect="1"/>
            </p:cNvGraphicFramePr>
            <p:nvPr/>
          </p:nvGraphicFramePr>
          <p:xfrm>
            <a:off x="251520" y="4365104"/>
            <a:ext cx="8639175" cy="1036638"/>
          </p:xfrm>
          <a:graphic>
            <a:graphicData uri="http://schemas.openxmlformats.org/presentationml/2006/ole">
              <mc:AlternateContent xmlns:mc="http://schemas.openxmlformats.org/markup-compatibility/2006">
                <mc:Choice xmlns:v="urn:schemas-microsoft-com:vml" Requires="v">
                  <p:oleObj spid="_x0000_s1046" name="Microsoft Excel 97 - 2004 Worksheet" r:id="rId4" imgW="15253484" imgH="1828894" progId="Excel.Sheet.8">
                    <p:link updateAutomatic="1"/>
                  </p:oleObj>
                </mc:Choice>
                <mc:Fallback>
                  <p:oleObj name="Microsoft Excel 97 - 2004 Worksheet" r:id="rId4" imgW="15253484" imgH="1828894" progId="Excel.Sheet.8">
                    <p:link updateAutomatic="1"/>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520" y="4365104"/>
                          <a:ext cx="8639175"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00" name="Rectangle 14"/>
            <p:cNvSpPr>
              <a:spLocks noChangeArrowheads="1"/>
            </p:cNvSpPr>
            <p:nvPr/>
          </p:nvSpPr>
          <p:spPr bwMode="auto">
            <a:xfrm>
              <a:off x="251520" y="836712"/>
              <a:ext cx="37383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NCI MAF (mutation annotation file)</a:t>
              </a:r>
            </a:p>
          </p:txBody>
        </p:sp>
      </p:grpSp>
      <p:grpSp>
        <p:nvGrpSpPr>
          <p:cNvPr id="7" name="Group 6"/>
          <p:cNvGrpSpPr>
            <a:grpSpLocks/>
          </p:cNvGrpSpPr>
          <p:nvPr/>
        </p:nvGrpSpPr>
        <p:grpSpPr bwMode="auto">
          <a:xfrm>
            <a:off x="228600" y="1524000"/>
            <a:ext cx="7912100" cy="4879975"/>
            <a:chOff x="-684584" y="7461448"/>
            <a:chExt cx="8243548" cy="5184576"/>
          </a:xfrm>
        </p:grpSpPr>
        <p:pic>
          <p:nvPicPr>
            <p:cNvPr id="12295" name="Picture 5"/>
            <p:cNvPicPr>
              <a:picLocks noChangeAspect="1"/>
            </p:cNvPicPr>
            <p:nvPr/>
          </p:nvPicPr>
          <p:blipFill>
            <a:blip r:embed="rId9">
              <a:extLst>
                <a:ext uri="{28A0092B-C50C-407E-A947-70E740481C1C}">
                  <a14:useLocalDpi xmlns:a14="http://schemas.microsoft.com/office/drawing/2010/main" val="0"/>
                </a:ext>
              </a:extLst>
            </a:blip>
            <a:srcRect r="23424" b="30745"/>
            <a:stretch>
              <a:fillRect/>
            </a:stretch>
          </p:blipFill>
          <p:spPr bwMode="auto">
            <a:xfrm>
              <a:off x="-684584" y="7893496"/>
              <a:ext cx="8243548"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Rectangle 14"/>
            <p:cNvSpPr>
              <a:spLocks noChangeArrowheads="1"/>
            </p:cNvSpPr>
            <p:nvPr/>
          </p:nvSpPr>
          <p:spPr bwMode="auto">
            <a:xfrm>
              <a:off x="-684584" y="7461448"/>
              <a:ext cx="51125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Microarray (array) data file</a:t>
              </a:r>
            </a:p>
          </p:txBody>
        </p:sp>
      </p:grpSp>
      <p:sp>
        <p:nvSpPr>
          <p:cNvPr id="12294" name="Content Placeholder 2"/>
          <p:cNvSpPr>
            <a:spLocks noGrp="1"/>
          </p:cNvSpPr>
          <p:nvPr>
            <p:ph idx="1"/>
          </p:nvPr>
        </p:nvSpPr>
        <p:spPr>
          <a:xfrm>
            <a:off x="76200" y="762000"/>
            <a:ext cx="4953000" cy="838200"/>
          </a:xfrm>
        </p:spPr>
        <p:txBody>
          <a:bodyPr/>
          <a:lstStyle/>
          <a:p>
            <a:pPr eaLnBrk="1" hangingPunct="1">
              <a:buClr>
                <a:srgbClr val="38793A"/>
              </a:buClr>
            </a:pPr>
            <a:r>
              <a:rPr lang="en-GB" sz="2000">
                <a:latin typeface="Gill Sans" charset="0"/>
                <a:ea typeface="ＭＳ Ｐゴシック" charset="0"/>
                <a:cs typeface="Gill Sans" charset="0"/>
              </a:rPr>
              <a:t>Choose Plugins, Reactome FIs.</a:t>
            </a:r>
          </a:p>
          <a:p>
            <a:pPr eaLnBrk="1" hangingPunct="1">
              <a:buClr>
                <a:srgbClr val="38793A"/>
              </a:buClr>
            </a:pPr>
            <a:r>
              <a:rPr lang="en-GB" sz="2000">
                <a:latin typeface="Gill Sans" charset="0"/>
                <a:ea typeface="ＭＳ Ｐゴシック" charset="0"/>
                <a:cs typeface="Gill Sans" charset="0"/>
              </a:rPr>
              <a:t>FI plug-in supports four file formats:</a:t>
            </a:r>
          </a:p>
        </p:txBody>
      </p:sp>
    </p:spTree>
    <p:extLst>
      <p:ext uri="{BB962C8B-B14F-4D97-AF65-F5344CB8AC3E}">
        <p14:creationId xmlns:p14="http://schemas.microsoft.com/office/powerpoint/2010/main" val="13938535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26988"/>
            <a:ext cx="8839200" cy="863601"/>
          </a:xfrm>
        </p:spPr>
        <p:txBody>
          <a:bodyPr/>
          <a:lstStyle/>
          <a:p>
            <a:pPr eaLnBrk="1" hangingPunct="1"/>
            <a:r>
              <a:rPr lang="en-GB" sz="3200">
                <a:latin typeface="Calibri" charset="0"/>
                <a:ea typeface="ＭＳ Ｐゴシック" charset="0"/>
              </a:rPr>
              <a:t>Upload your data</a:t>
            </a:r>
          </a:p>
        </p:txBody>
      </p:sp>
      <p:sp>
        <p:nvSpPr>
          <p:cNvPr id="28677" name="Content Placeholder 2"/>
          <p:cNvSpPr txBox="1">
            <a:spLocks/>
          </p:cNvSpPr>
          <p:nvPr/>
        </p:nvSpPr>
        <p:spPr bwMode="auto">
          <a:xfrm>
            <a:off x="251520" y="1427575"/>
            <a:ext cx="1296189"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Clr>
                <a:srgbClr val="38793A"/>
              </a:buClr>
            </a:pPr>
            <a:r>
              <a:rPr lang="en-GB" sz="1400" dirty="0" smtClean="0">
                <a:cs typeface="Calibri" charset="0"/>
              </a:rPr>
              <a:t>Gene Set/Mutation Analysis	        </a:t>
            </a:r>
          </a:p>
          <a:p>
            <a:pPr eaLnBrk="1" hangingPunct="1">
              <a:spcBef>
                <a:spcPct val="20000"/>
              </a:spcBef>
              <a:buClr>
                <a:srgbClr val="38793A"/>
              </a:buClr>
            </a:pPr>
            <a:endParaRPr lang="en-GB" sz="1400" dirty="0">
              <a:cs typeface="Calibri" charset="0"/>
            </a:endParaRPr>
          </a:p>
          <a:p>
            <a:pPr eaLnBrk="1" hangingPunct="1">
              <a:spcBef>
                <a:spcPct val="20000"/>
              </a:spcBef>
              <a:buClr>
                <a:srgbClr val="38793A"/>
              </a:buClr>
            </a:pPr>
            <a:endParaRPr lang="en-GB" sz="1400" dirty="0" smtClean="0">
              <a:cs typeface="Calibri" charset="0"/>
            </a:endParaRPr>
          </a:p>
          <a:p>
            <a:pPr eaLnBrk="1" hangingPunct="1">
              <a:spcBef>
                <a:spcPct val="20000"/>
              </a:spcBef>
              <a:buClr>
                <a:srgbClr val="38793A"/>
              </a:buClr>
            </a:pPr>
            <a:endParaRPr lang="en-GB" sz="1400" dirty="0">
              <a:cs typeface="Calibri" charset="0"/>
            </a:endParaRPr>
          </a:p>
          <a:p>
            <a:pPr eaLnBrk="1" hangingPunct="1">
              <a:spcBef>
                <a:spcPct val="20000"/>
              </a:spcBef>
              <a:buClr>
                <a:srgbClr val="38793A"/>
              </a:buClr>
            </a:pPr>
            <a:endParaRPr lang="en-GB" sz="1400" dirty="0" smtClean="0">
              <a:cs typeface="Calibri" charset="0"/>
            </a:endParaRPr>
          </a:p>
          <a:p>
            <a:pPr eaLnBrk="1" hangingPunct="1">
              <a:spcBef>
                <a:spcPct val="20000"/>
              </a:spcBef>
              <a:buClr>
                <a:srgbClr val="38793A"/>
              </a:buClr>
            </a:pPr>
            <a:endParaRPr lang="en-GB" sz="1400" dirty="0">
              <a:cs typeface="Calibri" charset="0"/>
            </a:endParaRPr>
          </a:p>
          <a:p>
            <a:pPr eaLnBrk="1" hangingPunct="1">
              <a:spcBef>
                <a:spcPct val="20000"/>
              </a:spcBef>
              <a:buClr>
                <a:srgbClr val="38793A"/>
              </a:buClr>
            </a:pPr>
            <a:endParaRPr lang="en-GB" sz="1400" dirty="0" smtClean="0">
              <a:cs typeface="Calibri" charset="0"/>
            </a:endParaRPr>
          </a:p>
          <a:p>
            <a:pPr eaLnBrk="1" hangingPunct="1">
              <a:spcBef>
                <a:spcPct val="20000"/>
              </a:spcBef>
              <a:buClr>
                <a:srgbClr val="38793A"/>
              </a:buClr>
            </a:pPr>
            <a:endParaRPr lang="en-GB" sz="1400" dirty="0" smtClean="0">
              <a:cs typeface="Calibri" charset="0"/>
            </a:endParaRPr>
          </a:p>
          <a:p>
            <a:pPr eaLnBrk="1" hangingPunct="1">
              <a:spcBef>
                <a:spcPct val="20000"/>
              </a:spcBef>
              <a:buClr>
                <a:srgbClr val="38793A"/>
              </a:buClr>
            </a:pPr>
            <a:endParaRPr lang="en-GB" sz="1400" dirty="0" smtClean="0">
              <a:cs typeface="Calibri" charset="0"/>
            </a:endParaRPr>
          </a:p>
          <a:p>
            <a:pPr eaLnBrk="1" hangingPunct="1">
              <a:spcBef>
                <a:spcPct val="20000"/>
              </a:spcBef>
              <a:buClr>
                <a:srgbClr val="38793A"/>
              </a:buClr>
            </a:pPr>
            <a:r>
              <a:rPr lang="en-GB" sz="1400" dirty="0" err="1" smtClean="0">
                <a:cs typeface="Calibri" charset="0"/>
              </a:rPr>
              <a:t>HotNet</a:t>
            </a:r>
            <a:r>
              <a:rPr lang="en-GB" sz="1400" dirty="0" smtClean="0">
                <a:cs typeface="Calibri" charset="0"/>
              </a:rPr>
              <a:t> Mutational Analysis</a:t>
            </a:r>
            <a:endParaRPr lang="en-GB" sz="1400" dirty="0">
              <a:cs typeface="Calibri" charset="0"/>
            </a:endParaRPr>
          </a:p>
        </p:txBody>
      </p:sp>
      <p:pic>
        <p:nvPicPr>
          <p:cNvPr id="3" name="Picture 2"/>
          <p:cNvPicPr>
            <a:picLocks noChangeAspect="1"/>
          </p:cNvPicPr>
          <p:nvPr/>
        </p:nvPicPr>
        <p:blipFill>
          <a:blip r:embed="rId3"/>
          <a:stretch>
            <a:fillRect/>
          </a:stretch>
        </p:blipFill>
        <p:spPr>
          <a:xfrm>
            <a:off x="1508832" y="695770"/>
            <a:ext cx="2448272" cy="2766548"/>
          </a:xfrm>
          <a:prstGeom prst="rect">
            <a:avLst/>
          </a:prstGeom>
          <a:ln>
            <a:solidFill>
              <a:srgbClr val="000000"/>
            </a:solidFill>
          </a:ln>
        </p:spPr>
      </p:pic>
      <p:pic>
        <p:nvPicPr>
          <p:cNvPr id="4" name="Picture 3"/>
          <p:cNvPicPr>
            <a:picLocks noChangeAspect="1"/>
          </p:cNvPicPr>
          <p:nvPr/>
        </p:nvPicPr>
        <p:blipFill>
          <a:blip r:embed="rId4"/>
          <a:stretch>
            <a:fillRect/>
          </a:stretch>
        </p:blipFill>
        <p:spPr>
          <a:xfrm>
            <a:off x="1508832" y="3578971"/>
            <a:ext cx="2448272" cy="2619651"/>
          </a:xfrm>
          <a:prstGeom prst="rect">
            <a:avLst/>
          </a:prstGeom>
          <a:ln>
            <a:solidFill>
              <a:srgbClr val="000000"/>
            </a:solidFill>
          </a:ln>
        </p:spPr>
      </p:pic>
      <p:pic>
        <p:nvPicPr>
          <p:cNvPr id="5" name="Picture 4"/>
          <p:cNvPicPr>
            <a:picLocks noChangeAspect="1"/>
          </p:cNvPicPr>
          <p:nvPr/>
        </p:nvPicPr>
        <p:blipFill>
          <a:blip r:embed="rId5"/>
          <a:stretch>
            <a:fillRect/>
          </a:stretch>
        </p:blipFill>
        <p:spPr>
          <a:xfrm>
            <a:off x="5901320" y="3578971"/>
            <a:ext cx="2450592" cy="2097707"/>
          </a:xfrm>
          <a:prstGeom prst="rect">
            <a:avLst/>
          </a:prstGeom>
          <a:ln>
            <a:solidFill>
              <a:srgbClr val="000000"/>
            </a:solidFill>
          </a:ln>
        </p:spPr>
      </p:pic>
      <p:pic>
        <p:nvPicPr>
          <p:cNvPr id="6" name="Picture 5"/>
          <p:cNvPicPr>
            <a:picLocks noChangeAspect="1"/>
          </p:cNvPicPr>
          <p:nvPr/>
        </p:nvPicPr>
        <p:blipFill>
          <a:blip r:embed="rId6"/>
          <a:stretch>
            <a:fillRect/>
          </a:stretch>
        </p:blipFill>
        <p:spPr>
          <a:xfrm>
            <a:off x="5899000" y="692696"/>
            <a:ext cx="2450592" cy="2622134"/>
          </a:xfrm>
          <a:prstGeom prst="rect">
            <a:avLst/>
          </a:prstGeom>
          <a:ln>
            <a:solidFill>
              <a:srgbClr val="000000"/>
            </a:solidFill>
          </a:ln>
        </p:spPr>
      </p:pic>
      <p:sp>
        <p:nvSpPr>
          <p:cNvPr id="16" name="Content Placeholder 2"/>
          <p:cNvSpPr txBox="1">
            <a:spLocks/>
          </p:cNvSpPr>
          <p:nvPr/>
        </p:nvSpPr>
        <p:spPr bwMode="auto">
          <a:xfrm>
            <a:off x="4463480" y="1427575"/>
            <a:ext cx="1296144"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Clr>
                <a:srgbClr val="38793A"/>
              </a:buClr>
            </a:pPr>
            <a:r>
              <a:rPr lang="en-GB" sz="1400" dirty="0" smtClean="0">
                <a:cs typeface="Calibri" charset="0"/>
              </a:rPr>
              <a:t>Microarray </a:t>
            </a:r>
            <a:r>
              <a:rPr lang="en-GB" sz="1400" dirty="0">
                <a:cs typeface="Calibri" charset="0"/>
              </a:rPr>
              <a:t>Data Analysis </a:t>
            </a:r>
            <a:endParaRPr lang="en-GB" sz="1400" dirty="0" smtClean="0">
              <a:cs typeface="Calibri" charset="0"/>
            </a:endParaRPr>
          </a:p>
          <a:p>
            <a:pPr eaLnBrk="1" hangingPunct="1">
              <a:spcBef>
                <a:spcPct val="20000"/>
              </a:spcBef>
              <a:buClr>
                <a:srgbClr val="38793A"/>
              </a:buClr>
            </a:pPr>
            <a:endParaRPr lang="en-GB" sz="1400" dirty="0">
              <a:cs typeface="Calibri" charset="0"/>
            </a:endParaRPr>
          </a:p>
          <a:p>
            <a:pPr eaLnBrk="1" hangingPunct="1">
              <a:spcBef>
                <a:spcPct val="20000"/>
              </a:spcBef>
              <a:buClr>
                <a:srgbClr val="38793A"/>
              </a:buClr>
            </a:pPr>
            <a:endParaRPr lang="en-GB" sz="1400" dirty="0" smtClean="0">
              <a:cs typeface="Calibri" charset="0"/>
            </a:endParaRPr>
          </a:p>
          <a:p>
            <a:pPr eaLnBrk="1" hangingPunct="1">
              <a:spcBef>
                <a:spcPct val="20000"/>
              </a:spcBef>
              <a:buClr>
                <a:srgbClr val="38793A"/>
              </a:buClr>
            </a:pPr>
            <a:endParaRPr lang="en-GB" sz="1400" dirty="0">
              <a:cs typeface="Calibri" charset="0"/>
            </a:endParaRPr>
          </a:p>
          <a:p>
            <a:pPr eaLnBrk="1" hangingPunct="1">
              <a:spcBef>
                <a:spcPct val="20000"/>
              </a:spcBef>
              <a:buClr>
                <a:srgbClr val="38793A"/>
              </a:buClr>
            </a:pPr>
            <a:endParaRPr lang="en-GB" sz="1400" dirty="0" smtClean="0">
              <a:cs typeface="Calibri" charset="0"/>
            </a:endParaRPr>
          </a:p>
          <a:p>
            <a:pPr eaLnBrk="1" hangingPunct="1">
              <a:spcBef>
                <a:spcPct val="20000"/>
              </a:spcBef>
              <a:buClr>
                <a:srgbClr val="38793A"/>
              </a:buClr>
            </a:pPr>
            <a:endParaRPr lang="en-GB" sz="1400" dirty="0">
              <a:cs typeface="Calibri" charset="0"/>
            </a:endParaRPr>
          </a:p>
          <a:p>
            <a:pPr eaLnBrk="1" hangingPunct="1">
              <a:spcBef>
                <a:spcPct val="20000"/>
              </a:spcBef>
              <a:buClr>
                <a:srgbClr val="38793A"/>
              </a:buClr>
            </a:pPr>
            <a:endParaRPr lang="en-GB" sz="1400" dirty="0" smtClean="0">
              <a:cs typeface="Calibri" charset="0"/>
            </a:endParaRPr>
          </a:p>
          <a:p>
            <a:pPr eaLnBrk="1" hangingPunct="1">
              <a:spcBef>
                <a:spcPct val="20000"/>
              </a:spcBef>
              <a:buClr>
                <a:srgbClr val="38793A"/>
              </a:buClr>
            </a:pPr>
            <a:endParaRPr lang="en-GB" sz="1400" dirty="0">
              <a:cs typeface="Calibri" charset="0"/>
            </a:endParaRPr>
          </a:p>
          <a:p>
            <a:pPr eaLnBrk="1" hangingPunct="1">
              <a:spcBef>
                <a:spcPct val="20000"/>
              </a:spcBef>
              <a:buClr>
                <a:srgbClr val="38793A"/>
              </a:buClr>
            </a:pPr>
            <a:endParaRPr lang="en-GB" sz="1400" dirty="0" smtClean="0">
              <a:cs typeface="Calibri" charset="0"/>
            </a:endParaRPr>
          </a:p>
          <a:p>
            <a:pPr eaLnBrk="1" hangingPunct="1">
              <a:spcBef>
                <a:spcPct val="20000"/>
              </a:spcBef>
              <a:buClr>
                <a:srgbClr val="38793A"/>
              </a:buClr>
            </a:pPr>
            <a:endParaRPr lang="en-GB" sz="1400" dirty="0">
              <a:cs typeface="Calibri" charset="0"/>
            </a:endParaRPr>
          </a:p>
          <a:p>
            <a:pPr eaLnBrk="1" hangingPunct="1">
              <a:spcBef>
                <a:spcPct val="20000"/>
              </a:spcBef>
              <a:buClr>
                <a:srgbClr val="38793A"/>
              </a:buClr>
            </a:pPr>
            <a:r>
              <a:rPr lang="en-GB" sz="1400" dirty="0" smtClean="0">
                <a:cs typeface="Calibri" charset="0"/>
              </a:rPr>
              <a:t>Probabilistic Graph Models (PGM)</a:t>
            </a:r>
            <a:endParaRPr lang="en-GB" sz="1400" dirty="0">
              <a:cs typeface="Calibri" charset="0"/>
            </a:endParaRPr>
          </a:p>
        </p:txBody>
      </p:sp>
    </p:spTree>
    <p:extLst>
      <p:ext uri="{BB962C8B-B14F-4D97-AF65-F5344CB8AC3E}">
        <p14:creationId xmlns:p14="http://schemas.microsoft.com/office/powerpoint/2010/main" val="283206480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1520" y="764704"/>
            <a:ext cx="7313294" cy="4781769"/>
          </a:xfrm>
          <a:prstGeom prst="rect">
            <a:avLst/>
          </a:prstGeom>
          <a:ln>
            <a:solidFill>
              <a:srgbClr val="000000"/>
            </a:solidFill>
          </a:ln>
        </p:spPr>
      </p:pic>
      <p:sp>
        <p:nvSpPr>
          <p:cNvPr id="29697" name="Title 1"/>
          <p:cNvSpPr>
            <a:spLocks noGrp="1"/>
          </p:cNvSpPr>
          <p:nvPr>
            <p:ph type="title"/>
          </p:nvPr>
        </p:nvSpPr>
        <p:spPr>
          <a:xfrm>
            <a:off x="152400" y="-26988"/>
            <a:ext cx="8839200" cy="863601"/>
          </a:xfrm>
        </p:spPr>
        <p:txBody>
          <a:bodyPr/>
          <a:lstStyle/>
          <a:p>
            <a:pPr eaLnBrk="1" hangingPunct="1"/>
            <a:r>
              <a:rPr lang="en-GB" sz="3200">
                <a:latin typeface="Calibri" charset="0"/>
                <a:ea typeface="ＭＳ Ｐゴシック" charset="0"/>
              </a:rPr>
              <a:t>FI Results Display</a:t>
            </a:r>
          </a:p>
        </p:txBody>
      </p:sp>
      <p:sp>
        <p:nvSpPr>
          <p:cNvPr id="29698" name="Content Placeholder 2"/>
          <p:cNvSpPr>
            <a:spLocks noGrp="1"/>
          </p:cNvSpPr>
          <p:nvPr>
            <p:ph idx="1"/>
          </p:nvPr>
        </p:nvSpPr>
        <p:spPr>
          <a:xfrm>
            <a:off x="179388" y="5589588"/>
            <a:ext cx="7921625" cy="719137"/>
          </a:xfrm>
        </p:spPr>
        <p:txBody>
          <a:bodyPr/>
          <a:lstStyle/>
          <a:p>
            <a:pPr eaLnBrk="1" hangingPunct="1">
              <a:buClr>
                <a:srgbClr val="38793A"/>
              </a:buClr>
            </a:pPr>
            <a:r>
              <a:rPr lang="en-GB" sz="2000">
                <a:latin typeface="Arial" charset="0"/>
                <a:ea typeface="ＭＳ Ｐゴシック" charset="0"/>
              </a:rPr>
              <a:t>Constructed network is displayed in the Network View panel using an FI specific visual style</a:t>
            </a:r>
          </a:p>
        </p:txBody>
      </p:sp>
      <p:pic>
        <p:nvPicPr>
          <p:cNvPr id="29700"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84888" y="2492375"/>
            <a:ext cx="2720975" cy="12366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9701" name="Picture 6" descr="mouse-right-click-6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43888" y="5445125"/>
            <a:ext cx="8128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7559800" y="3861048"/>
            <a:ext cx="1584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defRPr/>
            </a:pPr>
            <a:r>
              <a:rPr lang="en-US" sz="1050" dirty="0"/>
              <a:t>The main features of the plug-in are invoked from a popup menu, which can be displayed by right clicking a white space, a node or edge in the the network view panel.</a:t>
            </a:r>
          </a:p>
        </p:txBody>
      </p:sp>
    </p:spTree>
    <p:extLst>
      <p:ext uri="{BB962C8B-B14F-4D97-AF65-F5344CB8AC3E}">
        <p14:creationId xmlns:p14="http://schemas.microsoft.com/office/powerpoint/2010/main" val="346534158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79388" y="-171450"/>
            <a:ext cx="8839200" cy="1143000"/>
          </a:xfrm>
        </p:spPr>
        <p:txBody>
          <a:bodyPr/>
          <a:lstStyle/>
          <a:p>
            <a:pPr eaLnBrk="1" hangingPunct="1"/>
            <a:r>
              <a:rPr lang="en-GB" sz="3200">
                <a:latin typeface="Calibri" charset="0"/>
                <a:ea typeface="ＭＳ Ｐゴシック" charset="0"/>
              </a:rPr>
              <a:t>FI Annotations</a:t>
            </a:r>
          </a:p>
        </p:txBody>
      </p:sp>
      <p:sp>
        <p:nvSpPr>
          <p:cNvPr id="30722" name="Content Placeholder 2"/>
          <p:cNvSpPr>
            <a:spLocks noGrp="1"/>
          </p:cNvSpPr>
          <p:nvPr>
            <p:ph idx="1"/>
          </p:nvPr>
        </p:nvSpPr>
        <p:spPr>
          <a:xfrm>
            <a:off x="152400" y="1246188"/>
            <a:ext cx="8610600" cy="5638800"/>
          </a:xfrm>
        </p:spPr>
        <p:txBody>
          <a:bodyPr/>
          <a:lstStyle/>
          <a:p>
            <a:pPr eaLnBrk="1" hangingPunct="1">
              <a:buClr>
                <a:srgbClr val="38793A"/>
              </a:buClr>
            </a:pPr>
            <a:r>
              <a:rPr lang="en-GB" sz="2000">
                <a:latin typeface="Arial" charset="0"/>
                <a:ea typeface="ＭＳ Ｐゴシック" charset="0"/>
              </a:rPr>
              <a:t>Provides detailed information on selected FIs. </a:t>
            </a:r>
          </a:p>
          <a:p>
            <a:pPr eaLnBrk="1" hangingPunct="1">
              <a:buClr>
                <a:srgbClr val="38793A"/>
              </a:buClr>
            </a:pPr>
            <a:r>
              <a:rPr lang="en-GB" sz="2000">
                <a:latin typeface="Arial" charset="0"/>
                <a:ea typeface="ＭＳ Ｐゴシック" charset="0"/>
              </a:rPr>
              <a:t>Three edge attributes are created: </a:t>
            </a:r>
          </a:p>
          <a:p>
            <a:pPr lvl="1" eaLnBrk="1" hangingPunct="1">
              <a:buClr>
                <a:srgbClr val="38793A"/>
              </a:buClr>
            </a:pPr>
            <a:r>
              <a:rPr lang="en-GB" sz="1800">
                <a:latin typeface="Arial" charset="0"/>
                <a:ea typeface="ＭＳ Ｐゴシック" charset="0"/>
              </a:rPr>
              <a:t>FI Annotation.</a:t>
            </a:r>
          </a:p>
          <a:p>
            <a:pPr lvl="1" eaLnBrk="1" hangingPunct="1">
              <a:buClr>
                <a:srgbClr val="38793A"/>
              </a:buClr>
            </a:pPr>
            <a:r>
              <a:rPr lang="en-GB" sz="1800">
                <a:latin typeface="Arial" charset="0"/>
                <a:ea typeface="ＭＳ Ｐゴシック" charset="0"/>
              </a:rPr>
              <a:t>FI Direction.</a:t>
            </a:r>
          </a:p>
          <a:p>
            <a:pPr lvl="1" eaLnBrk="1" hangingPunct="1">
              <a:buClr>
                <a:srgbClr val="38793A"/>
              </a:buClr>
            </a:pPr>
            <a:r>
              <a:rPr lang="en-GB" sz="1800">
                <a:latin typeface="Arial" charset="0"/>
                <a:ea typeface="ＭＳ Ｐゴシック" charset="0"/>
              </a:rPr>
              <a:t>FI Score (for predicted FI). </a:t>
            </a:r>
          </a:p>
          <a:p>
            <a:pPr eaLnBrk="1" hangingPunct="1">
              <a:buClr>
                <a:srgbClr val="38793A"/>
              </a:buClr>
            </a:pPr>
            <a:r>
              <a:rPr lang="en-GB" sz="2000">
                <a:latin typeface="Arial" charset="0"/>
                <a:ea typeface="ＭＳ Ｐゴシック" charset="0"/>
              </a:rPr>
              <a:t>Edges display direction attribute values. </a:t>
            </a:r>
          </a:p>
          <a:p>
            <a:pPr lvl="1" eaLnBrk="1" hangingPunct="1">
              <a:buClr>
                <a:srgbClr val="38793A"/>
              </a:buClr>
            </a:pPr>
            <a:r>
              <a:rPr lang="en-GB" sz="1800">
                <a:latin typeface="Arial" charset="0"/>
                <a:ea typeface="ＭＳ Ｐゴシック" charset="0"/>
              </a:rPr>
              <a:t>--&gt; for activating/catalyzing. </a:t>
            </a:r>
          </a:p>
          <a:p>
            <a:pPr lvl="1" eaLnBrk="1" hangingPunct="1">
              <a:buClr>
                <a:srgbClr val="38793A"/>
              </a:buClr>
            </a:pPr>
            <a:r>
              <a:rPr lang="en-GB" sz="1800">
                <a:latin typeface="Arial" charset="0"/>
                <a:ea typeface="ＭＳ Ｐゴシック" charset="0"/>
              </a:rPr>
              <a:t>--| for inhibition.</a:t>
            </a:r>
          </a:p>
          <a:p>
            <a:pPr lvl="1" eaLnBrk="1" hangingPunct="1">
              <a:buClr>
                <a:srgbClr val="38793A"/>
              </a:buClr>
            </a:pPr>
            <a:r>
              <a:rPr lang="en-GB" sz="1800">
                <a:latin typeface="Arial" charset="0"/>
                <a:ea typeface="ＭＳ Ｐゴシック" charset="0"/>
              </a:rPr>
              <a:t>solid line for complexes or inputs.</a:t>
            </a:r>
          </a:p>
          <a:p>
            <a:pPr lvl="1" eaLnBrk="1" hangingPunct="1">
              <a:buClr>
                <a:srgbClr val="38793A"/>
              </a:buClr>
            </a:pPr>
            <a:r>
              <a:rPr lang="en-GB" sz="1800">
                <a:latin typeface="Arial" charset="0"/>
                <a:ea typeface="ＭＳ Ｐゴシック" charset="0"/>
              </a:rPr>
              <a:t>--- for predicted FIs. </a:t>
            </a:r>
          </a:p>
        </p:txBody>
      </p:sp>
      <p:pic>
        <p:nvPicPr>
          <p:cNvPr id="307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1916113"/>
            <a:ext cx="3243262" cy="3200400"/>
          </a:xfrm>
          <a:prstGeom prst="rect">
            <a:avLst/>
          </a:prstGeom>
          <a:noFill/>
          <a:ln w="9525">
            <a:solidFill>
              <a:srgbClr val="38793A"/>
            </a:solidFill>
            <a:miter lim="800000"/>
            <a:headEnd/>
            <a:tailEnd/>
          </a:ln>
          <a:extLst>
            <a:ext uri="{909E8E84-426E-40dd-AFC4-6F175D3DCCD1}">
              <a14:hiddenFill xmlns:a14="http://schemas.microsoft.com/office/drawing/2010/main">
                <a:solidFill>
                  <a:srgbClr val="FFFFFF"/>
                </a:solidFill>
              </a14:hiddenFill>
            </a:ext>
          </a:extLst>
        </p:spPr>
      </p:pic>
      <p:pic>
        <p:nvPicPr>
          <p:cNvPr id="30724" name="Picture 4" descr="mouse-right-click-64.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43888" y="5445125"/>
            <a:ext cx="8128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a:spLocks noChangeArrowheads="1"/>
          </p:cNvSpPr>
          <p:nvPr/>
        </p:nvSpPr>
        <p:spPr bwMode="auto">
          <a:xfrm>
            <a:off x="5580063" y="5516563"/>
            <a:ext cx="259238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en-US" sz="1050" dirty="0"/>
              <a:t>The main features of the plug-in are invoked from a popup menu, which can be displayed by right clicking a node or edge in the the network view panel.</a:t>
            </a:r>
          </a:p>
        </p:txBody>
      </p:sp>
    </p:spTree>
    <p:extLst>
      <p:ext uri="{BB962C8B-B14F-4D97-AF65-F5344CB8AC3E}">
        <p14:creationId xmlns:p14="http://schemas.microsoft.com/office/powerpoint/2010/main" val="427306257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FI Source</a:t>
            </a:r>
            <a:endParaRPr lang="en-US" dirty="0"/>
          </a:p>
        </p:txBody>
      </p:sp>
      <p:sp>
        <p:nvSpPr>
          <p:cNvPr id="6" name="Content Placeholder 2"/>
          <p:cNvSpPr>
            <a:spLocks noGrp="1"/>
          </p:cNvSpPr>
          <p:nvPr>
            <p:ph idx="1"/>
          </p:nvPr>
        </p:nvSpPr>
        <p:spPr>
          <a:xfrm>
            <a:off x="304800" y="914400"/>
            <a:ext cx="8610600" cy="5638800"/>
          </a:xfrm>
        </p:spPr>
        <p:txBody>
          <a:bodyPr/>
          <a:lstStyle/>
          <a:p>
            <a:pPr eaLnBrk="1" hangingPunct="1"/>
            <a:endParaRPr lang="en-GB" sz="2000" dirty="0">
              <a:latin typeface="+mj-lt"/>
              <a:ea typeface="ＭＳ Ｐゴシック" charset="0"/>
            </a:endParaRPr>
          </a:p>
          <a:p>
            <a:pPr eaLnBrk="1" hangingPunct="1"/>
            <a:endParaRPr lang="en-GB" sz="2000" dirty="0">
              <a:latin typeface="+mj-lt"/>
              <a:ea typeface="ＭＳ Ｐゴシック" charset="0"/>
            </a:endParaRPr>
          </a:p>
          <a:p>
            <a:pPr eaLnBrk="1" hangingPunct="1"/>
            <a:endParaRPr lang="en-GB" sz="2000" dirty="0">
              <a:latin typeface="+mj-lt"/>
              <a:ea typeface="ＭＳ Ｐゴシック" charset="0"/>
            </a:endParaRPr>
          </a:p>
          <a:p>
            <a:pPr eaLnBrk="1" hangingPunct="1"/>
            <a:endParaRPr lang="en-GB" sz="2000" dirty="0">
              <a:latin typeface="+mj-lt"/>
              <a:ea typeface="ＭＳ Ｐゴシック" charset="0"/>
            </a:endParaRPr>
          </a:p>
          <a:p>
            <a:pPr eaLnBrk="1" hangingPunct="1"/>
            <a:endParaRPr lang="en-GB" sz="2000" dirty="0">
              <a:latin typeface="+mj-lt"/>
              <a:ea typeface="ＭＳ Ｐゴシック" charset="0"/>
            </a:endParaRPr>
          </a:p>
          <a:p>
            <a:pPr marL="0" indent="0" eaLnBrk="1" hangingPunct="1">
              <a:buNone/>
            </a:pPr>
            <a:endParaRPr lang="en-GB" sz="2000" dirty="0" smtClean="0">
              <a:latin typeface="+mj-lt"/>
              <a:ea typeface="ＭＳ Ｐゴシック" charset="0"/>
            </a:endParaRPr>
          </a:p>
        </p:txBody>
      </p:sp>
      <p:sp>
        <p:nvSpPr>
          <p:cNvPr id="7" name="TextBox 9"/>
          <p:cNvSpPr txBox="1">
            <a:spLocks noChangeArrowheads="1"/>
          </p:cNvSpPr>
          <p:nvPr/>
        </p:nvSpPr>
        <p:spPr bwMode="auto">
          <a:xfrm>
            <a:off x="4171392" y="1523653"/>
            <a:ext cx="13505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mj-lt"/>
              </a:rPr>
              <a:t>Annotated FIs</a:t>
            </a:r>
          </a:p>
        </p:txBody>
      </p:sp>
      <p:sp>
        <p:nvSpPr>
          <p:cNvPr id="8" name="TextBox 10"/>
          <p:cNvSpPr txBox="1">
            <a:spLocks noChangeArrowheads="1"/>
          </p:cNvSpPr>
          <p:nvPr/>
        </p:nvSpPr>
        <p:spPr bwMode="auto">
          <a:xfrm>
            <a:off x="7195728" y="1523653"/>
            <a:ext cx="12588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mj-lt"/>
              </a:rPr>
              <a:t>Predicted FIs</a:t>
            </a:r>
          </a:p>
        </p:txBody>
      </p:sp>
      <p:pic>
        <p:nvPicPr>
          <p:cNvPr id="9" name="Picture 8"/>
          <p:cNvPicPr>
            <a:picLocks noChangeAspect="1"/>
          </p:cNvPicPr>
          <p:nvPr/>
        </p:nvPicPr>
        <p:blipFill rotWithShape="1">
          <a:blip r:embed="rId3"/>
          <a:srcRect l="27481" t="32712" r="48978" b="40494"/>
          <a:stretch/>
        </p:blipFill>
        <p:spPr>
          <a:xfrm>
            <a:off x="3611893" y="1883693"/>
            <a:ext cx="2472711" cy="1758976"/>
          </a:xfrm>
          <a:prstGeom prst="rect">
            <a:avLst/>
          </a:prstGeom>
          <a:ln>
            <a:solidFill>
              <a:srgbClr val="000090"/>
            </a:solidFill>
          </a:ln>
        </p:spPr>
      </p:pic>
      <p:pic>
        <p:nvPicPr>
          <p:cNvPr id="10" name="Picture 9"/>
          <p:cNvPicPr>
            <a:picLocks noChangeAspect="1"/>
          </p:cNvPicPr>
          <p:nvPr/>
        </p:nvPicPr>
        <p:blipFill rotWithShape="1">
          <a:blip r:embed="rId4"/>
          <a:srcRect l="58310" t="55722" r="20118" b="11179"/>
          <a:stretch/>
        </p:blipFill>
        <p:spPr>
          <a:xfrm>
            <a:off x="379975" y="2090800"/>
            <a:ext cx="2761571" cy="2648297"/>
          </a:xfrm>
          <a:prstGeom prst="rect">
            <a:avLst/>
          </a:prstGeom>
          <a:ln>
            <a:solidFill>
              <a:srgbClr val="000090"/>
            </a:solidFill>
          </a:ln>
        </p:spPr>
      </p:pic>
      <p:pic>
        <p:nvPicPr>
          <p:cNvPr id="11" name="Picture 10"/>
          <p:cNvPicPr>
            <a:picLocks noChangeAspect="1"/>
          </p:cNvPicPr>
          <p:nvPr/>
        </p:nvPicPr>
        <p:blipFill>
          <a:blip r:embed="rId5"/>
          <a:stretch>
            <a:fillRect/>
          </a:stretch>
        </p:blipFill>
        <p:spPr>
          <a:xfrm>
            <a:off x="6564221" y="1883692"/>
            <a:ext cx="2426353" cy="1819765"/>
          </a:xfrm>
          <a:prstGeom prst="rect">
            <a:avLst/>
          </a:prstGeom>
          <a:ln>
            <a:solidFill>
              <a:srgbClr val="000090"/>
            </a:solidFill>
          </a:ln>
        </p:spPr>
      </p:pic>
      <p:pic>
        <p:nvPicPr>
          <p:cNvPr id="12" name="Picture 11"/>
          <p:cNvPicPr>
            <a:picLocks noChangeAspect="1"/>
          </p:cNvPicPr>
          <p:nvPr/>
        </p:nvPicPr>
        <p:blipFill>
          <a:blip r:embed="rId6"/>
          <a:stretch>
            <a:fillRect/>
          </a:stretch>
        </p:blipFill>
        <p:spPr>
          <a:xfrm>
            <a:off x="3912342" y="2813963"/>
            <a:ext cx="2406418" cy="1925134"/>
          </a:xfrm>
          <a:prstGeom prst="rect">
            <a:avLst/>
          </a:prstGeom>
          <a:ln>
            <a:solidFill>
              <a:srgbClr val="000090"/>
            </a:solidFill>
          </a:ln>
        </p:spPr>
      </p:pic>
      <p:pic>
        <p:nvPicPr>
          <p:cNvPr id="13" name="Picture 10" descr="mouse-right-click-64.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243888" y="5445125"/>
            <a:ext cx="8128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4582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2976563"/>
            <a:ext cx="3455987"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0" name="Content Placeholder 2"/>
          <p:cNvSpPr>
            <a:spLocks noGrp="1"/>
          </p:cNvSpPr>
          <p:nvPr>
            <p:ph idx="1"/>
          </p:nvPr>
        </p:nvSpPr>
        <p:spPr>
          <a:xfrm>
            <a:off x="269875" y="1008063"/>
            <a:ext cx="8839200" cy="4724400"/>
          </a:xfrm>
        </p:spPr>
        <p:txBody>
          <a:bodyPr/>
          <a:lstStyle/>
          <a:p>
            <a:pPr eaLnBrk="1" hangingPunct="1">
              <a:buClr>
                <a:srgbClr val="38793A"/>
              </a:buClr>
            </a:pPr>
            <a:r>
              <a:rPr lang="en-GB" sz="2000">
                <a:latin typeface="Arial" charset="0"/>
                <a:ea typeface="ＭＳ Ｐゴシック" charset="0"/>
              </a:rPr>
              <a:t>Runs spectral partition based network clustering (</a:t>
            </a:r>
            <a:r>
              <a:rPr lang="en-GB" sz="2000">
                <a:latin typeface="Arial" charset="0"/>
                <a:ea typeface="ＭＳ Ｐゴシック" charset="0"/>
                <a:hlinkClick r:id="rId4"/>
              </a:rPr>
              <a:t>Newman, 2006</a:t>
            </a:r>
            <a:r>
              <a:rPr lang="en-GB" sz="2000">
                <a:latin typeface="Arial" charset="0"/>
                <a:ea typeface="ＭＳ Ｐゴシック" charset="0"/>
              </a:rPr>
              <a:t>) on the displayed FI network. </a:t>
            </a:r>
          </a:p>
          <a:p>
            <a:pPr eaLnBrk="1" hangingPunct="1">
              <a:buClr>
                <a:srgbClr val="38793A"/>
              </a:buClr>
            </a:pPr>
            <a:r>
              <a:rPr lang="en-GB" sz="2000">
                <a:latin typeface="Arial" charset="0"/>
                <a:ea typeface="ＭＳ Ｐゴシック" charset="0"/>
              </a:rPr>
              <a:t>Nodes in different network modules will be shown in different colours (max 15 colours).</a:t>
            </a:r>
          </a:p>
          <a:p>
            <a:pPr eaLnBrk="1" hangingPunct="1">
              <a:buClr>
                <a:srgbClr val="38793A"/>
              </a:buClr>
            </a:pPr>
            <a:r>
              <a:rPr lang="en-GB" sz="2000">
                <a:latin typeface="Arial" charset="0"/>
                <a:ea typeface="ＭＳ Ｐゴシック" charset="0"/>
              </a:rPr>
              <a:t>Analyze cancer mutation data with HotNet algorithm (</a:t>
            </a:r>
            <a:r>
              <a:rPr lang="en-GB" sz="2000">
                <a:latin typeface="Arial" charset="0"/>
                <a:ea typeface="ＭＳ Ｐゴシック" charset="0"/>
                <a:hlinkClick r:id="rId5"/>
              </a:rPr>
              <a:t>Vandin, 2012</a:t>
            </a:r>
            <a:r>
              <a:rPr lang="en-GB" sz="2000">
                <a:latin typeface="Arial" charset="0"/>
                <a:ea typeface="ＭＳ Ｐゴシック" charset="0"/>
              </a:rPr>
              <a:t>)</a:t>
            </a:r>
          </a:p>
          <a:p>
            <a:pPr eaLnBrk="1" hangingPunct="1">
              <a:buClr>
                <a:srgbClr val="38793A"/>
              </a:buClr>
            </a:pPr>
            <a:endParaRPr lang="en-GB" sz="2000">
              <a:latin typeface="Arial" charset="0"/>
              <a:ea typeface="ＭＳ Ｐゴシック" charset="0"/>
            </a:endParaRPr>
          </a:p>
        </p:txBody>
      </p:sp>
      <p:sp>
        <p:nvSpPr>
          <p:cNvPr id="32771" name="Title 1"/>
          <p:cNvSpPr txBox="1">
            <a:spLocks/>
          </p:cNvSpPr>
          <p:nvPr/>
        </p:nvSpPr>
        <p:spPr bwMode="auto">
          <a:xfrm>
            <a:off x="179512" y="17295"/>
            <a:ext cx="8839200" cy="86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latin typeface="Calibri" charset="0"/>
                <a:cs typeface="Calibri" charset="0"/>
              </a:rPr>
              <a:t>Cluster FI Network</a:t>
            </a:r>
          </a:p>
        </p:txBody>
      </p:sp>
      <p:pic>
        <p:nvPicPr>
          <p:cNvPr id="32772"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5288" y="3048000"/>
            <a:ext cx="2881312"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6" descr="mouse-right-click-64.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243888" y="5445125"/>
            <a:ext cx="8128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rotWithShape="1">
          <a:blip r:embed="rId8"/>
          <a:srcRect l="63075" t="28299" r="15748" b="49793"/>
          <a:stretch/>
        </p:blipFill>
        <p:spPr>
          <a:xfrm>
            <a:off x="3131840" y="3356992"/>
            <a:ext cx="2672880" cy="1728192"/>
          </a:xfrm>
          <a:prstGeom prst="rect">
            <a:avLst/>
          </a:prstGeom>
          <a:ln>
            <a:solidFill>
              <a:srgbClr val="000000"/>
            </a:solidFill>
          </a:ln>
        </p:spPr>
      </p:pic>
    </p:spTree>
    <p:extLst>
      <p:ext uri="{BB962C8B-B14F-4D97-AF65-F5344CB8AC3E}">
        <p14:creationId xmlns:p14="http://schemas.microsoft.com/office/powerpoint/2010/main" val="267277718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Content Placeholder 2"/>
          <p:cNvSpPr>
            <a:spLocks noGrp="1"/>
          </p:cNvSpPr>
          <p:nvPr>
            <p:ph idx="1"/>
          </p:nvPr>
        </p:nvSpPr>
        <p:spPr>
          <a:xfrm>
            <a:off x="179388" y="742950"/>
            <a:ext cx="9072562" cy="5781675"/>
          </a:xfrm>
        </p:spPr>
        <p:txBody>
          <a:bodyPr/>
          <a:lstStyle/>
          <a:p>
            <a:pPr eaLnBrk="1" hangingPunct="1">
              <a:buClr>
                <a:srgbClr val="38793A"/>
              </a:buClr>
              <a:defRPr/>
            </a:pPr>
            <a:r>
              <a:rPr lang="en-GB" sz="2000" dirty="0">
                <a:latin typeface="Arial" charset="0"/>
                <a:ea typeface="ＭＳ Ｐゴシック" charset="0"/>
              </a:rPr>
              <a:t>Pathway or GO term enrichment analysis on individual network modules. </a:t>
            </a:r>
          </a:p>
          <a:p>
            <a:pPr lvl="1" eaLnBrk="1" hangingPunct="1">
              <a:buClr>
                <a:srgbClr val="38793A"/>
              </a:buClr>
              <a:buFont typeface="Arial" charset="0"/>
              <a:buChar char="•"/>
              <a:defRPr/>
            </a:pPr>
            <a:r>
              <a:rPr lang="en-GB" sz="1800" dirty="0">
                <a:latin typeface="Arial" charset="0"/>
                <a:ea typeface="ＭＳ Ｐゴシック" charset="0"/>
              </a:rPr>
              <a:t>Use filter to remove small network modules </a:t>
            </a:r>
          </a:p>
          <a:p>
            <a:pPr lvl="1" eaLnBrk="1" hangingPunct="1">
              <a:buClr>
                <a:srgbClr val="38793A"/>
              </a:buClr>
              <a:buFont typeface="Arial" charset="0"/>
              <a:buChar char="•"/>
              <a:defRPr/>
            </a:pPr>
            <a:r>
              <a:rPr lang="en-GB" sz="1800" dirty="0">
                <a:latin typeface="Arial" charset="0"/>
                <a:ea typeface="ＭＳ Ｐゴシック" charset="0"/>
              </a:rPr>
              <a:t>Filter by FDR</a:t>
            </a:r>
          </a:p>
          <a:p>
            <a:pPr marL="0" indent="0" eaLnBrk="1" hangingPunct="1">
              <a:buClr>
                <a:srgbClr val="38793A"/>
              </a:buClr>
              <a:buFont typeface="Arial" charset="0"/>
              <a:buNone/>
              <a:defRPr/>
            </a:pPr>
            <a:endParaRPr lang="en-GB" sz="2000" dirty="0">
              <a:latin typeface="Arial" charset="0"/>
              <a:ea typeface="ＭＳ Ｐゴシック" charset="0"/>
            </a:endParaRPr>
          </a:p>
        </p:txBody>
      </p:sp>
      <p:pic>
        <p:nvPicPr>
          <p:cNvPr id="3379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2765425"/>
            <a:ext cx="8915400" cy="3111500"/>
          </a:xfrm>
          <a:prstGeom prst="rect">
            <a:avLst/>
          </a:prstGeom>
          <a:noFill/>
          <a:ln w="9525">
            <a:solidFill>
              <a:srgbClr val="38793A"/>
            </a:solidFill>
            <a:miter lim="800000"/>
            <a:headEnd/>
            <a:tailEnd/>
          </a:ln>
          <a:extLst>
            <a:ext uri="{909E8E84-426E-40dd-AFC4-6F175D3DCCD1}">
              <a14:hiddenFill xmlns:a14="http://schemas.microsoft.com/office/drawing/2010/main">
                <a:solidFill>
                  <a:srgbClr val="FFFFFF"/>
                </a:solidFill>
              </a14:hiddenFill>
            </a:ext>
          </a:extLst>
        </p:spPr>
      </p:pic>
      <p:pic>
        <p:nvPicPr>
          <p:cNvPr id="23555"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3255963"/>
            <a:ext cx="1905000" cy="1036637"/>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23556" name="Picture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51500" y="3068638"/>
            <a:ext cx="1847850" cy="1304925"/>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33797" name="Title 1"/>
          <p:cNvSpPr txBox="1">
            <a:spLocks/>
          </p:cNvSpPr>
          <p:nvPr/>
        </p:nvSpPr>
        <p:spPr bwMode="auto">
          <a:xfrm>
            <a:off x="152400" y="-26988"/>
            <a:ext cx="8839200" cy="86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latin typeface="Calibri" charset="0"/>
                <a:cs typeface="Calibri" charset="0"/>
              </a:rPr>
              <a:t>Analyze Module Functions</a:t>
            </a:r>
          </a:p>
        </p:txBody>
      </p:sp>
      <p:pic>
        <p:nvPicPr>
          <p:cNvPr id="33798"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643563" y="1160463"/>
            <a:ext cx="3465512" cy="17637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3799" name="Picture 7" descr="mouse-right-click-64.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243888" y="5445125"/>
            <a:ext cx="8128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069649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Content Placeholder 2"/>
          <p:cNvSpPr>
            <a:spLocks noGrp="1"/>
          </p:cNvSpPr>
          <p:nvPr>
            <p:ph idx="1"/>
          </p:nvPr>
        </p:nvSpPr>
        <p:spPr>
          <a:xfrm>
            <a:off x="228600" y="1066800"/>
            <a:ext cx="8610600" cy="5638800"/>
          </a:xfrm>
        </p:spPr>
        <p:txBody>
          <a:bodyPr/>
          <a:lstStyle/>
          <a:p>
            <a:pPr eaLnBrk="1" hangingPunct="1">
              <a:buClr>
                <a:srgbClr val="38793A"/>
              </a:buClr>
            </a:pPr>
            <a:r>
              <a:rPr lang="en-GB" sz="2000">
                <a:latin typeface="Arial" charset="0"/>
                <a:ea typeface="ＭＳ Ｐゴシック" charset="0"/>
                <a:cs typeface="Arial" charset="0"/>
              </a:rPr>
              <a:t>Select a pathway in "Pathways in Network/Modules" tabs, right click, select "Show Pathway Diagram”</a:t>
            </a:r>
          </a:p>
        </p:txBody>
      </p:sp>
      <p:pic>
        <p:nvPicPr>
          <p:cNvPr id="3481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98913" y="2016125"/>
            <a:ext cx="5037137"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4819" name="Title 1"/>
          <p:cNvSpPr txBox="1">
            <a:spLocks/>
          </p:cNvSpPr>
          <p:nvPr/>
        </p:nvSpPr>
        <p:spPr bwMode="auto">
          <a:xfrm>
            <a:off x="152400" y="-26988"/>
            <a:ext cx="8839200" cy="86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latin typeface="Calibri" charset="0"/>
                <a:cs typeface="Calibri" charset="0"/>
              </a:rPr>
              <a:t>Other Features – Show Pathway Diagrams</a:t>
            </a:r>
          </a:p>
        </p:txBody>
      </p:sp>
      <p:pic>
        <p:nvPicPr>
          <p:cNvPr id="34820"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950" y="2924175"/>
            <a:ext cx="4267200" cy="33670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4821"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1989138"/>
            <a:ext cx="1890713" cy="11128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4822" name="Picture 6" descr="mouse-right-click-64.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243888" y="5445125"/>
            <a:ext cx="8128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41742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Content Placeholder 2"/>
          <p:cNvSpPr>
            <a:spLocks noGrp="1"/>
          </p:cNvSpPr>
          <p:nvPr>
            <p:ph idx="1"/>
          </p:nvPr>
        </p:nvSpPr>
        <p:spPr>
          <a:xfrm>
            <a:off x="228600" y="914400"/>
            <a:ext cx="9144000" cy="5715000"/>
          </a:xfrm>
        </p:spPr>
        <p:txBody>
          <a:bodyPr/>
          <a:lstStyle/>
          <a:p>
            <a:pPr eaLnBrk="1" hangingPunct="1">
              <a:buClr>
                <a:srgbClr val="38793A"/>
              </a:buClr>
            </a:pPr>
            <a:r>
              <a:rPr lang="en-GB" sz="2000">
                <a:latin typeface="Arial" charset="0"/>
                <a:ea typeface="ＭＳ Ｐゴシック" charset="0"/>
                <a:cs typeface="Arial" charset="0"/>
              </a:rPr>
              <a:t>View detailed annotations for the selected gene or protein. </a:t>
            </a:r>
          </a:p>
          <a:p>
            <a:pPr eaLnBrk="1" hangingPunct="1">
              <a:buClr>
                <a:srgbClr val="38793A"/>
              </a:buClr>
            </a:pPr>
            <a:r>
              <a:rPr lang="en-GB" sz="2000">
                <a:latin typeface="Arial" charset="0"/>
                <a:ea typeface="ＭＳ Ｐゴシック" charset="0"/>
                <a:cs typeface="Arial" charset="0"/>
              </a:rPr>
              <a:t>Annotations are sortable by PubMed ID, Cancer type, status, and other criteria. </a:t>
            </a:r>
          </a:p>
        </p:txBody>
      </p:sp>
      <p:pic>
        <p:nvPicPr>
          <p:cNvPr id="358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2209800"/>
            <a:ext cx="4249737" cy="4038600"/>
          </a:xfrm>
          <a:prstGeom prst="rect">
            <a:avLst/>
          </a:prstGeom>
          <a:noFill/>
          <a:ln w="9525">
            <a:solidFill>
              <a:srgbClr val="38793A"/>
            </a:solidFill>
            <a:miter lim="800000"/>
            <a:headEnd/>
            <a:tailEnd/>
          </a:ln>
          <a:extLst>
            <a:ext uri="{909E8E84-426E-40dd-AFC4-6F175D3DCCD1}">
              <a14:hiddenFill xmlns:a14="http://schemas.microsoft.com/office/drawing/2010/main">
                <a:solidFill>
                  <a:srgbClr val="FFFFFF"/>
                </a:solidFill>
              </a14:hiddenFill>
            </a:ext>
          </a:extLst>
        </p:spPr>
      </p:pic>
      <p:sp>
        <p:nvSpPr>
          <p:cNvPr id="35843" name="Title 1"/>
          <p:cNvSpPr txBox="1">
            <a:spLocks/>
          </p:cNvSpPr>
          <p:nvPr/>
        </p:nvSpPr>
        <p:spPr bwMode="auto">
          <a:xfrm>
            <a:off x="152400" y="-26988"/>
            <a:ext cx="8839200" cy="86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a:latin typeface="Calibri" charset="0"/>
                <a:cs typeface="Calibri" charset="0"/>
              </a:rPr>
              <a:t>Other Features – </a:t>
            </a:r>
            <a:r>
              <a:rPr lang="en-GB" sz="3200" b="1" dirty="0" smtClean="0">
                <a:latin typeface="Calibri" charset="0"/>
                <a:cs typeface="Calibri" charset="0"/>
              </a:rPr>
              <a:t>NCI Cancer </a:t>
            </a:r>
            <a:r>
              <a:rPr lang="en-GB" sz="3200" b="1" dirty="0">
                <a:latin typeface="Calibri" charset="0"/>
                <a:cs typeface="Calibri" charset="0"/>
              </a:rPr>
              <a:t>Gene Index</a:t>
            </a:r>
          </a:p>
        </p:txBody>
      </p:sp>
      <p:pic>
        <p:nvPicPr>
          <p:cNvPr id="35845" name="Picture 5" descr="mouse-right-click-64.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43888" y="5445125"/>
            <a:ext cx="8128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rotWithShape="1">
          <a:blip r:embed="rId5"/>
          <a:srcRect l="59394" t="26723" r="16080" b="48690"/>
          <a:stretch/>
        </p:blipFill>
        <p:spPr>
          <a:xfrm>
            <a:off x="683568" y="3284984"/>
            <a:ext cx="2607549" cy="1633780"/>
          </a:xfrm>
          <a:prstGeom prst="rect">
            <a:avLst/>
          </a:prstGeom>
          <a:ln>
            <a:solidFill>
              <a:srgbClr val="000000"/>
            </a:solidFill>
          </a:ln>
        </p:spPr>
      </p:pic>
    </p:spTree>
    <p:extLst>
      <p:ext uri="{BB962C8B-B14F-4D97-AF65-F5344CB8AC3E}">
        <p14:creationId xmlns:p14="http://schemas.microsoft.com/office/powerpoint/2010/main" val="326793313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Number Placeholder 1"/>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06D23BA9-5070-0648-A3DA-E6039966856F}" type="slidenum">
              <a:rPr lang="en-US" sz="1200"/>
              <a:pPr algn="r"/>
              <a:t>2</a:t>
            </a:fld>
            <a:endParaRPr lang="en-US" sz="1200"/>
          </a:p>
        </p:txBody>
      </p:sp>
      <p:sp>
        <p:nvSpPr>
          <p:cNvPr id="10242" name="Date Placeholder 2"/>
          <p:cNvSpPr txBox="1">
            <a:spLocks noGrp="1"/>
          </p:cNvSpPr>
          <p:nvPr/>
        </p:nvSpPr>
        <p:spPr bwMode="auto">
          <a:xfrm>
            <a:off x="762000" y="6248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t>Module #: Title of Module</a:t>
            </a:r>
          </a:p>
        </p:txBody>
      </p:sp>
      <p:sp>
        <p:nvSpPr>
          <p:cNvPr id="10243" name="Rectangle 5"/>
          <p:cNvSpPr>
            <a:spLocks noChangeArrowheads="1"/>
          </p:cNvSpPr>
          <p:nvPr/>
        </p:nvSpPr>
        <p:spPr bwMode="auto">
          <a:xfrm>
            <a:off x="0" y="0"/>
            <a:ext cx="9144000" cy="6858000"/>
          </a:xfrm>
          <a:prstGeom prst="rect">
            <a:avLst/>
          </a:prstGeom>
          <a:solidFill>
            <a:schemeClr val="tx1"/>
          </a:solidFill>
          <a:ln w="9525">
            <a:solidFill>
              <a:schemeClr val="tx1"/>
            </a:solidFill>
            <a:round/>
            <a:headEnd/>
            <a:tailEnd/>
          </a:ln>
        </p:spPr>
        <p:txBody>
          <a:bodyPr/>
          <a:lstStyle/>
          <a:p>
            <a:pPr eaLnBrk="0" hangingPunct="0"/>
            <a:endParaRPr lang="en-US"/>
          </a:p>
        </p:txBody>
      </p:sp>
      <p:pic>
        <p:nvPicPr>
          <p:cNvPr id="10244" name="Content Placeholder 9" descr="Picture 1.png"/>
          <p:cNvPicPr>
            <a:picLocks noGrp="1" noChangeAspect="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914400" y="73025"/>
            <a:ext cx="6858000" cy="6734175"/>
          </a:xfrm>
        </p:spPr>
      </p:pic>
      <p:sp>
        <p:nvSpPr>
          <p:cNvPr id="10245" name="Slide Number Placeholder 3"/>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endParaRPr lang="en-US" sz="120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Content Placeholder 2"/>
          <p:cNvSpPr>
            <a:spLocks noGrp="1"/>
          </p:cNvSpPr>
          <p:nvPr>
            <p:ph idx="1"/>
          </p:nvPr>
        </p:nvSpPr>
        <p:spPr>
          <a:xfrm>
            <a:off x="34925" y="685800"/>
            <a:ext cx="9144000" cy="5638800"/>
          </a:xfrm>
        </p:spPr>
        <p:txBody>
          <a:bodyPr/>
          <a:lstStyle/>
          <a:p>
            <a:pPr eaLnBrk="1" hangingPunct="1">
              <a:buClr>
                <a:srgbClr val="38793A"/>
              </a:buClr>
            </a:pPr>
            <a:r>
              <a:rPr lang="en-GB" sz="2000">
                <a:latin typeface="Arial" charset="0"/>
                <a:ea typeface="ＭＳ Ｐゴシック" charset="0"/>
                <a:cs typeface="Arial" charset="0"/>
              </a:rPr>
              <a:t>Load the NCI disease terms hierarchy in the left panel. </a:t>
            </a:r>
          </a:p>
          <a:p>
            <a:pPr eaLnBrk="1" hangingPunct="1">
              <a:buClr>
                <a:srgbClr val="38793A"/>
              </a:buClr>
            </a:pPr>
            <a:r>
              <a:rPr lang="en-GB" sz="2000">
                <a:latin typeface="Arial" charset="0"/>
                <a:ea typeface="ＭＳ Ｐゴシック" charset="0"/>
                <a:cs typeface="Arial" charset="0"/>
              </a:rPr>
              <a:t>Select a disease term in the tree to select all nodes that have this annotation or one of its sub-terms. </a:t>
            </a:r>
          </a:p>
        </p:txBody>
      </p:sp>
      <p:sp>
        <p:nvSpPr>
          <p:cNvPr id="36866" name="Title 1"/>
          <p:cNvSpPr txBox="1">
            <a:spLocks/>
          </p:cNvSpPr>
          <p:nvPr/>
        </p:nvSpPr>
        <p:spPr bwMode="auto">
          <a:xfrm>
            <a:off x="152400" y="-26988"/>
            <a:ext cx="8839200" cy="86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latin typeface="Calibri" charset="0"/>
                <a:cs typeface="Calibri" charset="0"/>
              </a:rPr>
              <a:t>Other Features – Overlay Cancer Gene Index</a:t>
            </a:r>
          </a:p>
        </p:txBody>
      </p:sp>
      <p:pic>
        <p:nvPicPr>
          <p:cNvPr id="3686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1916113"/>
            <a:ext cx="6415087" cy="4257675"/>
          </a:xfrm>
          <a:prstGeom prst="rect">
            <a:avLst/>
          </a:prstGeom>
          <a:noFill/>
          <a:ln w="9525">
            <a:solidFill>
              <a:srgbClr val="008000"/>
            </a:solidFill>
            <a:miter lim="800000"/>
            <a:headEnd/>
            <a:tailEnd/>
          </a:ln>
          <a:extLst>
            <a:ext uri="{909E8E84-426E-40dd-AFC4-6F175D3DCCD1}">
              <a14:hiddenFill xmlns:a14="http://schemas.microsoft.com/office/drawing/2010/main">
                <a:solidFill>
                  <a:srgbClr val="FFFFFF"/>
                </a:solidFill>
              </a14:hiddenFill>
            </a:ext>
          </a:extLst>
        </p:spPr>
      </p:pic>
      <p:pic>
        <p:nvPicPr>
          <p:cNvPr id="36869" name="Picture 5" descr="mouse-right-click-64.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43888" y="5445125"/>
            <a:ext cx="8128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rotWithShape="1">
          <a:blip r:embed="rId5"/>
          <a:srcRect l="59394" t="26723" r="16080" b="48690"/>
          <a:stretch/>
        </p:blipFill>
        <p:spPr>
          <a:xfrm>
            <a:off x="6300192" y="2636912"/>
            <a:ext cx="2607549" cy="1633780"/>
          </a:xfrm>
          <a:prstGeom prst="rect">
            <a:avLst/>
          </a:prstGeom>
          <a:ln>
            <a:solidFill>
              <a:srgbClr val="000000"/>
            </a:solidFill>
          </a:ln>
        </p:spPr>
      </p:pic>
    </p:spTree>
    <p:extLst>
      <p:ext uri="{BB962C8B-B14F-4D97-AF65-F5344CB8AC3E}">
        <p14:creationId xmlns:p14="http://schemas.microsoft.com/office/powerpoint/2010/main" val="234307116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Content Placeholder 2"/>
          <p:cNvSpPr>
            <a:spLocks noGrp="1"/>
          </p:cNvSpPr>
          <p:nvPr>
            <p:ph idx="1"/>
          </p:nvPr>
        </p:nvSpPr>
        <p:spPr>
          <a:xfrm>
            <a:off x="228600" y="914400"/>
            <a:ext cx="9144000" cy="5715000"/>
          </a:xfrm>
        </p:spPr>
        <p:txBody>
          <a:bodyPr/>
          <a:lstStyle/>
          <a:p>
            <a:pPr eaLnBrk="1" hangingPunct="1">
              <a:buClr>
                <a:srgbClr val="38793A"/>
              </a:buClr>
            </a:pPr>
            <a:r>
              <a:rPr lang="en-GB" sz="2000" dirty="0">
                <a:latin typeface="Arial" charset="0"/>
                <a:ea typeface="ＭＳ Ｐゴシック" charset="0"/>
                <a:cs typeface="Arial" charset="0"/>
              </a:rPr>
              <a:t>View detailed </a:t>
            </a:r>
            <a:r>
              <a:rPr lang="en-GB" sz="2000" dirty="0" smtClean="0">
                <a:latin typeface="Arial" charset="0"/>
                <a:ea typeface="ＭＳ Ｐゴシック" charset="0"/>
                <a:cs typeface="Arial" charset="0"/>
              </a:rPr>
              <a:t>variant annotations </a:t>
            </a:r>
            <a:r>
              <a:rPr lang="en-GB" sz="2000" dirty="0">
                <a:latin typeface="Arial" charset="0"/>
                <a:ea typeface="ＭＳ Ｐゴシック" charset="0"/>
                <a:cs typeface="Arial" charset="0"/>
              </a:rPr>
              <a:t>for the selected gene or </a:t>
            </a:r>
            <a:r>
              <a:rPr lang="en-GB" sz="2000" dirty="0" smtClean="0">
                <a:latin typeface="Arial" charset="0"/>
                <a:ea typeface="ＭＳ Ｐゴシック" charset="0"/>
                <a:cs typeface="Arial" charset="0"/>
              </a:rPr>
              <a:t>protein from COSMIC database.</a:t>
            </a:r>
            <a:endParaRPr lang="en-GB" sz="2000" dirty="0">
              <a:latin typeface="Arial" charset="0"/>
              <a:ea typeface="ＭＳ Ｐゴシック" charset="0"/>
              <a:cs typeface="Arial" charset="0"/>
            </a:endParaRPr>
          </a:p>
        </p:txBody>
      </p:sp>
      <p:sp>
        <p:nvSpPr>
          <p:cNvPr id="35843" name="Title 1"/>
          <p:cNvSpPr txBox="1">
            <a:spLocks/>
          </p:cNvSpPr>
          <p:nvPr/>
        </p:nvSpPr>
        <p:spPr bwMode="auto">
          <a:xfrm>
            <a:off x="152400" y="-26988"/>
            <a:ext cx="8839200" cy="86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a:latin typeface="Calibri" charset="0"/>
                <a:cs typeface="Calibri" charset="0"/>
              </a:rPr>
              <a:t>Other Features – </a:t>
            </a:r>
            <a:r>
              <a:rPr lang="en-GB" sz="3200" b="1" dirty="0" smtClean="0">
                <a:latin typeface="Calibri" charset="0"/>
                <a:cs typeface="Calibri" charset="0"/>
              </a:rPr>
              <a:t>COSMIC</a:t>
            </a:r>
            <a:endParaRPr lang="en-GB" sz="3200" b="1" dirty="0">
              <a:latin typeface="Calibri" charset="0"/>
              <a:cs typeface="Calibri" charset="0"/>
            </a:endParaRPr>
          </a:p>
        </p:txBody>
      </p:sp>
      <p:pic>
        <p:nvPicPr>
          <p:cNvPr id="7" name="Picture 6"/>
          <p:cNvPicPr>
            <a:picLocks noChangeAspect="1"/>
          </p:cNvPicPr>
          <p:nvPr/>
        </p:nvPicPr>
        <p:blipFill rotWithShape="1">
          <a:blip r:embed="rId3"/>
          <a:srcRect l="59394" t="26723" r="16080" b="48690"/>
          <a:stretch/>
        </p:blipFill>
        <p:spPr>
          <a:xfrm>
            <a:off x="611560" y="2852936"/>
            <a:ext cx="2607549" cy="1633780"/>
          </a:xfrm>
          <a:prstGeom prst="rect">
            <a:avLst/>
          </a:prstGeom>
          <a:ln>
            <a:solidFill>
              <a:srgbClr val="000000"/>
            </a:solidFill>
          </a:ln>
        </p:spPr>
      </p:pic>
      <p:pic>
        <p:nvPicPr>
          <p:cNvPr id="2" name="Picture 1"/>
          <p:cNvPicPr>
            <a:picLocks noChangeAspect="1"/>
          </p:cNvPicPr>
          <p:nvPr/>
        </p:nvPicPr>
        <p:blipFill>
          <a:blip r:embed="rId4"/>
          <a:stretch>
            <a:fillRect/>
          </a:stretch>
        </p:blipFill>
        <p:spPr>
          <a:xfrm>
            <a:off x="3635896" y="1988840"/>
            <a:ext cx="5076056" cy="3552230"/>
          </a:xfrm>
          <a:prstGeom prst="rect">
            <a:avLst/>
          </a:prstGeom>
          <a:ln>
            <a:solidFill>
              <a:srgbClr val="000000"/>
            </a:solidFill>
          </a:ln>
        </p:spPr>
      </p:pic>
      <p:pic>
        <p:nvPicPr>
          <p:cNvPr id="9" name="Picture 5" descr="mouse-right-click-6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44408" y="5445224"/>
            <a:ext cx="8128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304933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36513" y="87313"/>
            <a:ext cx="9220201" cy="533400"/>
          </a:xfrm>
        </p:spPr>
        <p:txBody>
          <a:bodyPr/>
          <a:lstStyle/>
          <a:p>
            <a:pPr eaLnBrk="1" hangingPunct="1"/>
            <a:r>
              <a:rPr lang="en-GB" sz="3200">
                <a:latin typeface="Calibri" charset="0"/>
                <a:ea typeface="ＭＳ Ｐゴシック" charset="0"/>
              </a:rPr>
              <a:t>Module Based Survival Analysis</a:t>
            </a:r>
          </a:p>
        </p:txBody>
      </p:sp>
      <p:sp>
        <p:nvSpPr>
          <p:cNvPr id="13314" name="Content Placeholder 2"/>
          <p:cNvSpPr>
            <a:spLocks noGrp="1"/>
          </p:cNvSpPr>
          <p:nvPr>
            <p:ph idx="1"/>
          </p:nvPr>
        </p:nvSpPr>
        <p:spPr>
          <a:xfrm>
            <a:off x="152400" y="1066800"/>
            <a:ext cx="8915400" cy="5562600"/>
          </a:xfrm>
        </p:spPr>
        <p:txBody>
          <a:bodyPr/>
          <a:lstStyle/>
          <a:p>
            <a:pPr eaLnBrk="1" hangingPunct="1">
              <a:buClr>
                <a:srgbClr val="38793A"/>
              </a:buClr>
            </a:pPr>
            <a:r>
              <a:rPr lang="en-GB" sz="2000">
                <a:latin typeface="Arial" charset="0"/>
                <a:ea typeface="ＭＳ Ｐゴシック" charset="0"/>
                <a:cs typeface="Arial" charset="0"/>
              </a:rPr>
              <a:t>Discover Prognostic Signatures in Disease Module Datasets.</a:t>
            </a:r>
          </a:p>
          <a:p>
            <a:pPr eaLnBrk="1" hangingPunct="1">
              <a:buClr>
                <a:srgbClr val="38793A"/>
              </a:buClr>
            </a:pPr>
            <a:r>
              <a:rPr lang="en-GB" sz="2000">
                <a:latin typeface="Arial" charset="0"/>
                <a:ea typeface="ＭＳ Ｐゴシック" charset="0"/>
                <a:cs typeface="Arial" charset="0"/>
              </a:rPr>
              <a:t>Based on a server-side R script that runs either CoxPH or Kaplan-Meyer survival analysis. </a:t>
            </a:r>
          </a:p>
          <a:p>
            <a:pPr eaLnBrk="1" hangingPunct="1">
              <a:buClr>
                <a:srgbClr val="38793A"/>
              </a:buClr>
            </a:pPr>
            <a:r>
              <a:rPr lang="en-GB" sz="2000">
                <a:latin typeface="Arial" charset="0"/>
                <a:ea typeface="ＭＳ Ｐゴシック" charset="0"/>
                <a:cs typeface="Arial" charset="0"/>
              </a:rPr>
              <a:t>Requires appropriate clinical data file.</a:t>
            </a:r>
          </a:p>
        </p:txBody>
      </p:sp>
      <p:pic>
        <p:nvPicPr>
          <p:cNvPr id="13315" name="Picture 2"/>
          <p:cNvPicPr>
            <a:picLocks noChangeAspect="1"/>
          </p:cNvPicPr>
          <p:nvPr/>
        </p:nvPicPr>
        <p:blipFill>
          <a:blip r:embed="rId3">
            <a:extLst>
              <a:ext uri="{28A0092B-C50C-407E-A947-70E740481C1C}">
                <a14:useLocalDpi xmlns:a14="http://schemas.microsoft.com/office/drawing/2010/main" val="0"/>
              </a:ext>
            </a:extLst>
          </a:blip>
          <a:srcRect b="44392"/>
          <a:stretch>
            <a:fillRect/>
          </a:stretch>
        </p:blipFill>
        <p:spPr bwMode="auto">
          <a:xfrm>
            <a:off x="3132138" y="2636838"/>
            <a:ext cx="2598737" cy="2719387"/>
          </a:xfrm>
          <a:prstGeom prst="rect">
            <a:avLst/>
          </a:prstGeom>
          <a:noFill/>
          <a:ln w="9525">
            <a:solidFill>
              <a:srgbClr val="38793A"/>
            </a:solidFill>
            <a:miter lim="800000"/>
            <a:headEnd/>
            <a:tailEnd/>
          </a:ln>
          <a:extLst>
            <a:ext uri="{909E8E84-426E-40dd-AFC4-6F175D3DCCD1}">
              <a14:hiddenFill xmlns:a14="http://schemas.microsoft.com/office/drawing/2010/main">
                <a:solidFill>
                  <a:srgbClr val="FFFFFF"/>
                </a:solidFill>
              </a14:hiddenFill>
            </a:ext>
          </a:extLst>
        </p:spPr>
      </p:pic>
      <p:pic>
        <p:nvPicPr>
          <p:cNvPr id="13316"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636838"/>
            <a:ext cx="3168650" cy="2743200"/>
          </a:xfrm>
          <a:prstGeom prst="rect">
            <a:avLst/>
          </a:prstGeom>
          <a:noFill/>
          <a:ln w="9525">
            <a:solidFill>
              <a:srgbClr val="38793A"/>
            </a:solidFill>
            <a:miter lim="800000"/>
            <a:headEnd/>
            <a:tailEnd/>
          </a:ln>
          <a:extLst>
            <a:ext uri="{909E8E84-426E-40dd-AFC4-6F175D3DCCD1}">
              <a14:hiddenFill xmlns:a14="http://schemas.microsoft.com/office/drawing/2010/main">
                <a:solidFill>
                  <a:srgbClr val="FFFFFF"/>
                </a:solidFill>
              </a14:hiddenFill>
            </a:ext>
          </a:extLst>
        </p:spPr>
      </p:pic>
      <p:pic>
        <p:nvPicPr>
          <p:cNvPr id="13317"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950" y="3429000"/>
            <a:ext cx="2876550" cy="1463675"/>
          </a:xfrm>
          <a:prstGeom prst="rect">
            <a:avLst/>
          </a:prstGeom>
          <a:noFill/>
          <a:ln w="9525">
            <a:solidFill>
              <a:srgbClr val="008000"/>
            </a:solidFill>
            <a:miter lim="800000"/>
            <a:headEnd/>
            <a:tailEnd/>
          </a:ln>
          <a:extLst>
            <a:ext uri="{909E8E84-426E-40dd-AFC4-6F175D3DCCD1}">
              <a14:hiddenFill xmlns:a14="http://schemas.microsoft.com/office/drawing/2010/main">
                <a:solidFill>
                  <a:srgbClr val="FFFFFF"/>
                </a:solidFill>
              </a14:hiddenFill>
            </a:ext>
          </a:extLst>
        </p:spPr>
      </p:pic>
      <p:pic>
        <p:nvPicPr>
          <p:cNvPr id="13318" name="Picture 6" descr="mouse-right-click-64.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243888" y="5445125"/>
            <a:ext cx="8128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726237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Content Placeholder 3"/>
          <p:cNvSpPr>
            <a:spLocks noGrp="1"/>
          </p:cNvSpPr>
          <p:nvPr>
            <p:ph idx="1"/>
          </p:nvPr>
        </p:nvSpPr>
        <p:spPr>
          <a:xfrm>
            <a:off x="152400" y="2667000"/>
            <a:ext cx="8839200" cy="1600200"/>
          </a:xfrm>
        </p:spPr>
        <p:txBody>
          <a:bodyPr/>
          <a:lstStyle/>
          <a:p>
            <a:pPr algn="ctr">
              <a:buFont typeface="Arial" charset="0"/>
              <a:buNone/>
            </a:pPr>
            <a:r>
              <a:rPr lang="en-US" sz="4400" dirty="0" smtClean="0">
                <a:latin typeface="Calibri" charset="0"/>
                <a:ea typeface="ＭＳ Ｐゴシック" charset="0"/>
              </a:rPr>
              <a:t>Demo &amp; Lab</a:t>
            </a:r>
            <a:endParaRPr lang="en-US" sz="4400" dirty="0">
              <a:latin typeface="Calibri" charset="0"/>
              <a:ea typeface="ＭＳ Ｐゴシック" charset="0"/>
            </a:endParaRPr>
          </a:p>
        </p:txBody>
      </p:sp>
    </p:spTree>
    <p:extLst>
      <p:ext uri="{BB962C8B-B14F-4D97-AF65-F5344CB8AC3E}">
        <p14:creationId xmlns:p14="http://schemas.microsoft.com/office/powerpoint/2010/main" val="333332404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solidFill>
                <a:schemeClr val="tx1"/>
              </a:solidFill>
              <a:latin typeface="Calibri" charset="0"/>
              <a:ea typeface="ＭＳ Ｐゴシック" charset="0"/>
              <a:cs typeface="Calibri" charset="0"/>
            </a:endParaRPr>
          </a:p>
        </p:txBody>
      </p:sp>
      <p:sp>
        <p:nvSpPr>
          <p:cNvPr id="11266" name="Title 1"/>
          <p:cNvSpPr txBox="1">
            <a:spLocks/>
          </p:cNvSpPr>
          <p:nvPr/>
        </p:nvSpPr>
        <p:spPr bwMode="auto">
          <a:xfrm>
            <a:off x="60325" y="365125"/>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dirty="0">
                <a:solidFill>
                  <a:schemeClr val="bg1"/>
                </a:solidFill>
                <a:latin typeface="Calibri" charset="0"/>
                <a:cs typeface="Segoe UI" charset="0"/>
              </a:rPr>
              <a:t>Module </a:t>
            </a:r>
            <a:r>
              <a:rPr lang="en-US" sz="2800" dirty="0" smtClean="0">
                <a:solidFill>
                  <a:schemeClr val="bg1"/>
                </a:solidFill>
                <a:latin typeface="Calibri" charset="0"/>
                <a:cs typeface="Segoe UI" charset="0"/>
              </a:rPr>
              <a:t>15</a:t>
            </a:r>
            <a:r>
              <a:rPr lang="en-US" sz="2800" dirty="0">
                <a:solidFill>
                  <a:schemeClr val="bg1"/>
                </a:solidFill>
                <a:latin typeface="Calibri" charset="0"/>
                <a:cs typeface="Segoe UI" charset="0"/>
              </a:rPr>
              <a:t/>
            </a:r>
            <a:br>
              <a:rPr lang="en-US" sz="2800" dirty="0">
                <a:solidFill>
                  <a:schemeClr val="bg1"/>
                </a:solidFill>
                <a:latin typeface="Calibri" charset="0"/>
                <a:cs typeface="Segoe UI" charset="0"/>
              </a:rPr>
            </a:br>
            <a:r>
              <a:rPr lang="en-US" sz="2800" dirty="0">
                <a:solidFill>
                  <a:schemeClr val="bg1"/>
                </a:solidFill>
                <a:latin typeface="Calibri" charset="0"/>
                <a:cs typeface="Segoe UI" charset="0"/>
              </a:rPr>
              <a:t>De Novo </a:t>
            </a:r>
            <a:r>
              <a:rPr lang="en-US" sz="2800" dirty="0" err="1">
                <a:solidFill>
                  <a:schemeClr val="bg1"/>
                </a:solidFill>
                <a:latin typeface="Calibri" charset="0"/>
                <a:cs typeface="Segoe UI" charset="0"/>
              </a:rPr>
              <a:t>subnetwork</a:t>
            </a:r>
            <a:r>
              <a:rPr lang="en-US" sz="2800" dirty="0">
                <a:solidFill>
                  <a:schemeClr val="bg1"/>
                </a:solidFill>
                <a:latin typeface="Calibri" charset="0"/>
                <a:cs typeface="Segoe UI" charset="0"/>
              </a:rPr>
              <a:t> clustering analysis - </a:t>
            </a:r>
            <a:r>
              <a:rPr lang="en-US" sz="2800" dirty="0" err="1">
                <a:solidFill>
                  <a:schemeClr val="bg1"/>
                </a:solidFill>
                <a:latin typeface="Calibri" charset="0"/>
                <a:cs typeface="Segoe UI" charset="0"/>
              </a:rPr>
              <a:t>Reactome</a:t>
            </a:r>
            <a:endParaRPr lang="en-US" sz="2800" b="1" dirty="0">
              <a:solidFill>
                <a:schemeClr val="bg1"/>
              </a:solidFill>
              <a:latin typeface="Calibri" charset="0"/>
              <a:cs typeface="Segoe UI" charset="0"/>
            </a:endParaRPr>
          </a:p>
        </p:txBody>
      </p:sp>
      <p:sp>
        <p:nvSpPr>
          <p:cNvPr id="3" name="Title 1"/>
          <p:cNvSpPr txBox="1">
            <a:spLocks/>
          </p:cNvSpPr>
          <p:nvPr/>
        </p:nvSpPr>
        <p:spPr>
          <a:xfrm>
            <a:off x="971600"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Robin Haw</a:t>
            </a:r>
          </a:p>
          <a:p>
            <a:pPr fontAlgn="auto">
              <a:spcAft>
                <a:spcPts val="0"/>
              </a:spcAft>
              <a:defRPr/>
            </a:pPr>
            <a:r>
              <a:rPr lang="en-US" sz="1600" dirty="0" smtClean="0">
                <a:ln w="1270">
                  <a:solidFill>
                    <a:schemeClr val="tx1">
                      <a:alpha val="38000"/>
                    </a:schemeClr>
                  </a:solidFill>
                </a:ln>
                <a:latin typeface="Calibri"/>
                <a:ea typeface="+mj-ea"/>
                <a:cs typeface="Calibri"/>
              </a:rPr>
              <a:t>High-Throughput Biology: From Sequence to Networks</a:t>
            </a:r>
          </a:p>
          <a:p>
            <a:pPr fontAlgn="auto">
              <a:spcAft>
                <a:spcPts val="0"/>
              </a:spcAft>
              <a:defRPr/>
            </a:pPr>
            <a:r>
              <a:rPr lang="en-US" sz="1400" dirty="0" smtClean="0">
                <a:ln w="1270">
                  <a:solidFill>
                    <a:schemeClr val="tx1">
                      <a:alpha val="38000"/>
                    </a:schemeClr>
                  </a:solidFill>
                </a:ln>
                <a:latin typeface="Calibri"/>
                <a:ea typeface="+mn-ea"/>
                <a:cs typeface="Calibri"/>
              </a:rPr>
              <a:t>March 20-26, 2017</a:t>
            </a:r>
          </a:p>
        </p:txBody>
      </p:sp>
      <p:pic>
        <p:nvPicPr>
          <p:cNvPr id="2" name="Picture 1" descr="CBW-CSHL-graphic-squ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560" y="2664296"/>
            <a:ext cx="4149080" cy="4149080"/>
          </a:xfrm>
          <a:prstGeom prst="rect">
            <a:avLst/>
          </a:prstGeom>
        </p:spPr>
      </p:pic>
      <p:pic>
        <p:nvPicPr>
          <p:cNvPr id="7" name="Picture 6" descr="http://oicr.on.ca/files/imagecache/logo_size/OICR2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4" y="2924944"/>
            <a:ext cx="2092731" cy="15121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ReactomeLogo2_Navy.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8184" y="5067803"/>
            <a:ext cx="2880320" cy="124151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152400" y="-26988"/>
            <a:ext cx="8839200" cy="1143001"/>
          </a:xfrm>
        </p:spPr>
        <p:txBody>
          <a:bodyPr/>
          <a:lstStyle/>
          <a:p>
            <a:r>
              <a:rPr lang="en-US" sz="3200">
                <a:latin typeface="Calibri" charset="0"/>
                <a:ea typeface="ＭＳ Ｐゴシック" charset="0"/>
              </a:rPr>
              <a:t>Learning Objectives of Module</a:t>
            </a:r>
          </a:p>
        </p:txBody>
      </p:sp>
      <p:sp>
        <p:nvSpPr>
          <p:cNvPr id="12290" name="Content Placeholder 2"/>
          <p:cNvSpPr>
            <a:spLocks noGrp="1"/>
          </p:cNvSpPr>
          <p:nvPr>
            <p:ph idx="1"/>
          </p:nvPr>
        </p:nvSpPr>
        <p:spPr/>
        <p:txBody>
          <a:bodyPr/>
          <a:lstStyle/>
          <a:p>
            <a:pPr marL="0" indent="0">
              <a:buFont typeface="Arial" charset="0"/>
              <a:buNone/>
              <a:defRPr/>
            </a:pPr>
            <a:endParaRPr lang="en-US" dirty="0">
              <a:latin typeface="Calibri" charset="0"/>
              <a:ea typeface="ＭＳ Ｐゴシック" charset="0"/>
            </a:endParaRPr>
          </a:p>
          <a:p>
            <a:pPr>
              <a:defRPr/>
            </a:pPr>
            <a:r>
              <a:rPr lang="en-US" dirty="0" smtClean="0">
                <a:latin typeface="Calibri" charset="0"/>
                <a:ea typeface="ＭＳ Ｐゴシック" charset="0"/>
              </a:rPr>
              <a:t>Be </a:t>
            </a:r>
            <a:r>
              <a:rPr lang="en-US" dirty="0">
                <a:latin typeface="Calibri" charset="0"/>
                <a:ea typeface="ＭＳ Ｐゴシック" charset="0"/>
              </a:rPr>
              <a:t>able to perform </a:t>
            </a:r>
            <a:r>
              <a:rPr lang="en-US" dirty="0" smtClean="0">
                <a:latin typeface="Calibri" charset="0"/>
                <a:ea typeface="ＭＳ Ｐゴシック" charset="0"/>
              </a:rPr>
              <a:t>pathway and network-</a:t>
            </a:r>
            <a:r>
              <a:rPr lang="en-US" dirty="0">
                <a:latin typeface="Calibri" charset="0"/>
                <a:ea typeface="ＭＳ Ｐゴシック" charset="0"/>
              </a:rPr>
              <a:t>based data analysis using </a:t>
            </a:r>
            <a:r>
              <a:rPr lang="en-US" dirty="0" err="1" smtClean="0">
                <a:latin typeface="Calibri" charset="0"/>
                <a:ea typeface="ＭＳ Ｐゴシック" charset="0"/>
              </a:rPr>
              <a:t>ReactomeFIViz</a:t>
            </a:r>
            <a:r>
              <a:rPr lang="en-US" dirty="0" smtClean="0">
                <a:latin typeface="Calibri" charset="0"/>
                <a:ea typeface="ＭＳ Ｐゴシック" charset="0"/>
              </a:rPr>
              <a:t> app</a:t>
            </a:r>
            <a:endParaRPr lang="en-US" dirty="0">
              <a:latin typeface="Calibri" charset="0"/>
              <a:ea typeface="ＭＳ Ｐゴシック" charset="0"/>
            </a:endParaRPr>
          </a:p>
        </p:txBody>
      </p:sp>
    </p:spTree>
    <p:extLst>
      <p:ext uri="{BB962C8B-B14F-4D97-AF65-F5344CB8AC3E}">
        <p14:creationId xmlns:p14="http://schemas.microsoft.com/office/powerpoint/2010/main" val="307711114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457200" y="20638"/>
            <a:ext cx="8229600" cy="754062"/>
          </a:xfrm>
        </p:spPr>
        <p:txBody>
          <a:bodyPr/>
          <a:lstStyle/>
          <a:p>
            <a:r>
              <a:rPr lang="en-US">
                <a:latin typeface="Calibri" charset="0"/>
                <a:ea typeface="ＭＳ Ｐゴシック" charset="0"/>
              </a:rPr>
              <a:t>Major Features in ReactomeFIViz</a:t>
            </a:r>
          </a:p>
        </p:txBody>
      </p:sp>
      <p:sp>
        <p:nvSpPr>
          <p:cNvPr id="21506" name="TextBox 3"/>
          <p:cNvSpPr txBox="1">
            <a:spLocks noChangeArrowheads="1"/>
          </p:cNvSpPr>
          <p:nvPr/>
        </p:nvSpPr>
        <p:spPr bwMode="auto">
          <a:xfrm>
            <a:off x="360363" y="6207125"/>
            <a:ext cx="90360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t>Wu G, Dawson E, Duong A et al. 2014 [v2; ref status: indexed, http://f1000r.es/4cf] F1000Research 2014, 3:146 (doi: 10.12688/f1000research.4431.2)</a:t>
            </a:r>
            <a:endParaRPr lang="en-US"/>
          </a:p>
        </p:txBody>
      </p:sp>
      <p:grpSp>
        <p:nvGrpSpPr>
          <p:cNvPr id="5" name="Group 4"/>
          <p:cNvGrpSpPr>
            <a:grpSpLocks/>
          </p:cNvGrpSpPr>
          <p:nvPr/>
        </p:nvGrpSpPr>
        <p:grpSpPr bwMode="auto">
          <a:xfrm>
            <a:off x="1065213" y="876300"/>
            <a:ext cx="7299325" cy="5181600"/>
            <a:chOff x="1064873" y="875837"/>
            <a:chExt cx="7299721" cy="5182802"/>
          </a:xfrm>
        </p:grpSpPr>
        <p:pic>
          <p:nvPicPr>
            <p:cNvPr id="21508" name="Figure" descr="figure.im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4873" y="875837"/>
              <a:ext cx="7299721" cy="5182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F1000Research" descr="F1000Research.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33548" y="5709805"/>
              <a:ext cx="2012880" cy="222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31198050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Adobe Arabic"/>
              </a:rPr>
              <a:t>A1) </a:t>
            </a:r>
            <a:r>
              <a:rPr lang="en-US" dirty="0" err="1">
                <a:cs typeface="Adobe Arabic"/>
              </a:rPr>
              <a:t>Reactome</a:t>
            </a:r>
            <a:r>
              <a:rPr lang="en-US" dirty="0">
                <a:cs typeface="Adobe Arabic"/>
              </a:rPr>
              <a:t> Pathway Enrichment Analysis</a:t>
            </a:r>
          </a:p>
        </p:txBody>
      </p:sp>
      <p:pic>
        <p:nvPicPr>
          <p:cNvPr id="4" name="Content Placeholder 2"/>
          <p:cNvPicPr>
            <a:picLocks noChangeAspect="1"/>
          </p:cNvPicPr>
          <p:nvPr/>
        </p:nvPicPr>
        <p:blipFill rotWithShape="1">
          <a:blip r:embed="rId3"/>
          <a:srcRect l="-321" r="-146"/>
          <a:stretch/>
        </p:blipFill>
        <p:spPr bwMode="auto">
          <a:xfrm>
            <a:off x="938799" y="911626"/>
            <a:ext cx="7259359" cy="4724400"/>
          </a:xfrm>
          <a:prstGeom prst="rect">
            <a:avLst/>
          </a:prstGeom>
          <a:noFill/>
          <a:ln>
            <a:solidFill>
              <a:srgbClr val="00009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pic>
      <p:pic>
        <p:nvPicPr>
          <p:cNvPr id="5" name="Picture 4"/>
          <p:cNvPicPr>
            <a:picLocks noChangeAspect="1"/>
          </p:cNvPicPr>
          <p:nvPr/>
        </p:nvPicPr>
        <p:blipFill>
          <a:blip r:embed="rId4"/>
          <a:stretch>
            <a:fillRect/>
          </a:stretch>
        </p:blipFill>
        <p:spPr>
          <a:xfrm>
            <a:off x="1918909" y="1775722"/>
            <a:ext cx="1750011" cy="1426716"/>
          </a:xfrm>
          <a:prstGeom prst="rect">
            <a:avLst/>
          </a:prstGeom>
          <a:ln>
            <a:solidFill>
              <a:srgbClr val="000000"/>
            </a:solidFill>
          </a:ln>
        </p:spPr>
      </p:pic>
    </p:spTree>
    <p:extLst>
      <p:ext uri="{BB962C8B-B14F-4D97-AF65-F5344CB8AC3E}">
        <p14:creationId xmlns:p14="http://schemas.microsoft.com/office/powerpoint/2010/main" val="3571464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404664"/>
            <a:ext cx="8610600" cy="762000"/>
          </a:xfrm>
        </p:spPr>
        <p:txBody>
          <a:bodyPr/>
          <a:lstStyle/>
          <a:p>
            <a:r>
              <a:rPr lang="en-US" dirty="0"/>
              <a:t>Displaying </a:t>
            </a:r>
            <a:r>
              <a:rPr lang="en-US" dirty="0" err="1"/>
              <a:t>Reactome</a:t>
            </a:r>
            <a:r>
              <a:rPr lang="en-US" dirty="0"/>
              <a:t> Pathways in the FI Network View</a:t>
            </a:r>
            <a:br>
              <a:rPr lang="en-US" dirty="0"/>
            </a:br>
            <a:endParaRPr lang="en-US" dirty="0"/>
          </a:p>
        </p:txBody>
      </p:sp>
      <p:pic>
        <p:nvPicPr>
          <p:cNvPr id="4" name="Content Placeholder 5"/>
          <p:cNvPicPr>
            <a:picLocks noGrp="1" noChangeAspect="1"/>
          </p:cNvPicPr>
          <p:nvPr>
            <p:ph idx="1"/>
          </p:nvPr>
        </p:nvPicPr>
        <p:blipFill rotWithShape="1">
          <a:blip r:embed="rId3"/>
          <a:srcRect l="-312" r="-155"/>
          <a:stretch/>
        </p:blipFill>
        <p:spPr>
          <a:xfrm>
            <a:off x="984258" y="1247384"/>
            <a:ext cx="7259360" cy="4724400"/>
          </a:xfrm>
          <a:ln>
            <a:solidFill>
              <a:srgbClr val="000090"/>
            </a:solidFill>
          </a:ln>
        </p:spPr>
      </p:pic>
      <p:pic>
        <p:nvPicPr>
          <p:cNvPr id="5" name="Picture 4"/>
          <p:cNvPicPr>
            <a:picLocks noChangeAspect="1"/>
          </p:cNvPicPr>
          <p:nvPr/>
        </p:nvPicPr>
        <p:blipFill>
          <a:blip r:embed="rId4"/>
          <a:stretch>
            <a:fillRect/>
          </a:stretch>
        </p:blipFill>
        <p:spPr>
          <a:xfrm>
            <a:off x="6096826" y="3623648"/>
            <a:ext cx="2046044" cy="1373986"/>
          </a:xfrm>
          <a:prstGeom prst="rect">
            <a:avLst/>
          </a:prstGeom>
          <a:ln>
            <a:solidFill>
              <a:srgbClr val="000000"/>
            </a:solidFill>
          </a:ln>
        </p:spPr>
      </p:pic>
    </p:spTree>
    <p:extLst>
      <p:ext uri="{BB962C8B-B14F-4D97-AF65-F5344CB8AC3E}">
        <p14:creationId xmlns:p14="http://schemas.microsoft.com/office/powerpoint/2010/main" val="1631623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35685"/>
            <a:ext cx="8839200" cy="1143000"/>
          </a:xfrm>
        </p:spPr>
        <p:txBody>
          <a:bodyPr/>
          <a:lstStyle/>
          <a:p>
            <a:r>
              <a:rPr lang="en-US" dirty="0"/>
              <a:t>Pathway Enrichment Analysis</a:t>
            </a:r>
          </a:p>
        </p:txBody>
      </p:sp>
      <p:pic>
        <p:nvPicPr>
          <p:cNvPr id="4" name="Picture 3"/>
          <p:cNvPicPr>
            <a:picLocks noChangeAspect="1"/>
          </p:cNvPicPr>
          <p:nvPr/>
        </p:nvPicPr>
        <p:blipFill>
          <a:blip r:embed="rId3"/>
          <a:stretch>
            <a:fillRect/>
          </a:stretch>
        </p:blipFill>
        <p:spPr>
          <a:xfrm>
            <a:off x="849437" y="842611"/>
            <a:ext cx="7740348" cy="5060997"/>
          </a:xfrm>
          <a:prstGeom prst="rect">
            <a:avLst/>
          </a:prstGeom>
          <a:ln>
            <a:solidFill>
              <a:srgbClr val="000000"/>
            </a:solidFill>
          </a:ln>
        </p:spPr>
      </p:pic>
      <p:pic>
        <p:nvPicPr>
          <p:cNvPr id="5" name="Picture 4"/>
          <p:cNvPicPr>
            <a:picLocks noChangeAspect="1"/>
          </p:cNvPicPr>
          <p:nvPr/>
        </p:nvPicPr>
        <p:blipFill>
          <a:blip r:embed="rId4"/>
          <a:stretch>
            <a:fillRect/>
          </a:stretch>
        </p:blipFill>
        <p:spPr>
          <a:xfrm>
            <a:off x="2013612" y="1801253"/>
            <a:ext cx="1750011" cy="1426716"/>
          </a:xfrm>
          <a:prstGeom prst="rect">
            <a:avLst/>
          </a:prstGeom>
          <a:ln>
            <a:solidFill>
              <a:srgbClr val="000000"/>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02458" y="2628723"/>
            <a:ext cx="2478087" cy="1443038"/>
          </a:xfrm>
          <a:prstGeom prst="rect">
            <a:avLst/>
          </a:prstGeom>
          <a:solidFill>
            <a:srgbClr val="CA0000"/>
          </a:solidFill>
          <a:ln w="9525">
            <a:solidFill>
              <a:srgbClr val="000000"/>
            </a:solidFill>
            <a:miter lim="800000"/>
            <a:headEnd/>
            <a:tailEnd/>
          </a:ln>
          <a:extLst/>
        </p:spPr>
      </p:pic>
    </p:spTree>
    <p:extLst>
      <p:ext uri="{BB962C8B-B14F-4D97-AF65-F5344CB8AC3E}">
        <p14:creationId xmlns:p14="http://schemas.microsoft.com/office/powerpoint/2010/main" val="1869839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32" y="0"/>
            <a:ext cx="9129068" cy="1143000"/>
          </a:xfrm>
        </p:spPr>
        <p:txBody>
          <a:bodyPr/>
          <a:lstStyle/>
          <a:p>
            <a:r>
              <a:rPr lang="en-US" sz="3200" dirty="0"/>
              <a:t>A2) De Novo </a:t>
            </a:r>
            <a:r>
              <a:rPr lang="en-US" sz="3200" dirty="0" err="1"/>
              <a:t>Subnetwork</a:t>
            </a:r>
            <a:r>
              <a:rPr lang="en-US" sz="3200" dirty="0"/>
              <a:t> Construction &amp; Clustering</a:t>
            </a:r>
          </a:p>
        </p:txBody>
      </p:sp>
      <p:sp>
        <p:nvSpPr>
          <p:cNvPr id="4" name="Text Box 7"/>
          <p:cNvSpPr txBox="1">
            <a:spLocks noChangeArrowheads="1"/>
          </p:cNvSpPr>
          <p:nvPr/>
        </p:nvSpPr>
        <p:spPr bwMode="auto">
          <a:xfrm>
            <a:off x="3560100" y="4728632"/>
            <a:ext cx="1610210" cy="7408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1pPr>
            <a:lvl2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2pPr>
            <a:lvl3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3pPr>
            <a:lvl4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4pPr>
            <a:lvl5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9pPr>
          </a:lstStyle>
          <a:p>
            <a:pPr algn="ctr">
              <a:defRPr/>
            </a:pPr>
            <a:r>
              <a:rPr lang="en-US" sz="1400" i="1" dirty="0" smtClean="0">
                <a:solidFill>
                  <a:srgbClr val="000000"/>
                </a:solidFill>
                <a:latin typeface="Gill Sans"/>
                <a:cs typeface="Gill Sans"/>
              </a:rPr>
              <a:t>Extract and Cluster, and Annotate Altered Genes</a:t>
            </a:r>
            <a:endParaRPr lang="en-US" sz="1400" i="1" dirty="0">
              <a:solidFill>
                <a:srgbClr val="000000"/>
              </a:solidFill>
              <a:latin typeface="Gill Sans"/>
              <a:cs typeface="Gill Sans"/>
            </a:endParaRPr>
          </a:p>
        </p:txBody>
      </p:sp>
      <p:cxnSp>
        <p:nvCxnSpPr>
          <p:cNvPr id="5" name="AutoShape 8"/>
          <p:cNvCxnSpPr>
            <a:cxnSpLocks noChangeShapeType="1"/>
          </p:cNvCxnSpPr>
          <p:nvPr/>
        </p:nvCxnSpPr>
        <p:spPr bwMode="auto">
          <a:xfrm rot="10800000" flipV="1">
            <a:off x="3407700" y="4576232"/>
            <a:ext cx="1752600" cy="1"/>
          </a:xfrm>
          <a:prstGeom prst="bentConnector3">
            <a:avLst>
              <a:gd name="adj1" fmla="val 50000"/>
            </a:avLst>
          </a:prstGeom>
          <a:noFill/>
          <a:ln w="1270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6"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22110" y="3014132"/>
            <a:ext cx="3166087" cy="2667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 Box 12"/>
          <p:cNvSpPr txBox="1">
            <a:spLocks noChangeArrowheads="1"/>
          </p:cNvSpPr>
          <p:nvPr/>
        </p:nvSpPr>
        <p:spPr bwMode="auto">
          <a:xfrm>
            <a:off x="369709" y="5599933"/>
            <a:ext cx="3712029" cy="3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1pPr>
            <a:lvl2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2pPr>
            <a:lvl3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3pPr>
            <a:lvl4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4pPr>
            <a:lvl5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9pPr>
          </a:lstStyle>
          <a:p>
            <a:pPr algn="ctr">
              <a:defRPr/>
            </a:pPr>
            <a:r>
              <a:rPr lang="en-US" sz="1800" b="1" dirty="0" smtClean="0">
                <a:solidFill>
                  <a:srgbClr val="000000"/>
                </a:solidFill>
                <a:latin typeface="Gill Sans"/>
                <a:cs typeface="Gill Sans"/>
              </a:rPr>
              <a:t>Disease </a:t>
            </a:r>
            <a:r>
              <a:rPr lang="en-US" sz="1800" b="1" dirty="0">
                <a:solidFill>
                  <a:srgbClr val="000000"/>
                </a:solidFill>
                <a:latin typeface="Gill Sans"/>
                <a:cs typeface="Gill Sans"/>
              </a:rPr>
              <a:t>“modules</a:t>
            </a:r>
            <a:r>
              <a:rPr lang="en-US" sz="1800" b="1" dirty="0" smtClean="0">
                <a:solidFill>
                  <a:srgbClr val="000000"/>
                </a:solidFill>
                <a:latin typeface="Gill Sans"/>
                <a:cs typeface="Gill Sans"/>
              </a:rPr>
              <a:t>” (10-30)</a:t>
            </a:r>
            <a:endParaRPr lang="en-US" sz="1800" b="1" dirty="0">
              <a:solidFill>
                <a:srgbClr val="000000"/>
              </a:solidFill>
              <a:latin typeface="Gill Sans"/>
              <a:cs typeface="Gill Sans"/>
            </a:endParaRPr>
          </a:p>
        </p:txBody>
      </p:sp>
      <p:cxnSp>
        <p:nvCxnSpPr>
          <p:cNvPr id="8" name="Straight Arrow Connector 7"/>
          <p:cNvCxnSpPr>
            <a:stCxn id="9" idx="0"/>
            <a:endCxn id="10" idx="1"/>
          </p:cNvCxnSpPr>
          <p:nvPr/>
        </p:nvCxnSpPr>
        <p:spPr>
          <a:xfrm flipV="1">
            <a:off x="1130607" y="1313920"/>
            <a:ext cx="179388" cy="188912"/>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079807" y="1502832"/>
            <a:ext cx="101600" cy="1254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Gill Sans"/>
              <a:cs typeface="Gill Sans"/>
            </a:endParaRPr>
          </a:p>
        </p:txBody>
      </p:sp>
      <p:sp>
        <p:nvSpPr>
          <p:cNvPr id="10" name="Rounded Rectangle 9"/>
          <p:cNvSpPr/>
          <p:nvPr/>
        </p:nvSpPr>
        <p:spPr>
          <a:xfrm>
            <a:off x="1309995" y="1236132"/>
            <a:ext cx="336550" cy="157163"/>
          </a:xfrm>
          <a:prstGeom prst="roundRect">
            <a:avLst/>
          </a:prstGeom>
          <a:solidFill>
            <a:srgbClr val="3879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Gill Sans"/>
              <a:cs typeface="Gill Sans"/>
            </a:endParaRPr>
          </a:p>
        </p:txBody>
      </p:sp>
      <p:sp>
        <p:nvSpPr>
          <p:cNvPr id="11" name="Rounded Rectangle 10"/>
          <p:cNvSpPr/>
          <p:nvPr/>
        </p:nvSpPr>
        <p:spPr>
          <a:xfrm>
            <a:off x="1309995" y="1712382"/>
            <a:ext cx="336550" cy="155575"/>
          </a:xfrm>
          <a:prstGeom prst="roundRect">
            <a:avLst/>
          </a:prstGeom>
          <a:solidFill>
            <a:srgbClr val="3879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Gill Sans"/>
              <a:cs typeface="Gill Sans"/>
            </a:endParaRPr>
          </a:p>
        </p:txBody>
      </p:sp>
      <p:sp>
        <p:nvSpPr>
          <p:cNvPr id="12" name="Rounded Rectangle 11"/>
          <p:cNvSpPr/>
          <p:nvPr/>
        </p:nvSpPr>
        <p:spPr>
          <a:xfrm>
            <a:off x="446395" y="1486957"/>
            <a:ext cx="334962" cy="155575"/>
          </a:xfrm>
          <a:prstGeom prst="roundRect">
            <a:avLst/>
          </a:prstGeom>
          <a:solidFill>
            <a:srgbClr val="3879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Gill Sans"/>
              <a:cs typeface="Gill Sans"/>
            </a:endParaRPr>
          </a:p>
        </p:txBody>
      </p:sp>
      <p:cxnSp>
        <p:nvCxnSpPr>
          <p:cNvPr id="13" name="Straight Arrow Connector 12"/>
          <p:cNvCxnSpPr>
            <a:stCxn id="9" idx="2"/>
            <a:endCxn id="11" idx="1"/>
          </p:cNvCxnSpPr>
          <p:nvPr/>
        </p:nvCxnSpPr>
        <p:spPr>
          <a:xfrm>
            <a:off x="1130607" y="1628245"/>
            <a:ext cx="179388" cy="16192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81357" y="1571095"/>
            <a:ext cx="234950" cy="3175"/>
          </a:xfrm>
          <a:prstGeom prst="straightConnector1">
            <a:avLst/>
          </a:prstGeom>
          <a:ln w="9525">
            <a:solidFill>
              <a:schemeClr val="tx1"/>
            </a:solidFill>
            <a:tailEnd type="oval"/>
          </a:ln>
        </p:spPr>
        <p:style>
          <a:lnRef idx="1">
            <a:schemeClr val="accent1"/>
          </a:lnRef>
          <a:fillRef idx="0">
            <a:schemeClr val="accent1"/>
          </a:fillRef>
          <a:effectRef idx="0">
            <a:schemeClr val="accent1"/>
          </a:effectRef>
          <a:fontRef idx="minor">
            <a:schemeClr val="tx1"/>
          </a:fontRef>
        </p:style>
      </p:cxnSp>
      <p:grpSp>
        <p:nvGrpSpPr>
          <p:cNvPr id="15" name="Group 89"/>
          <p:cNvGrpSpPr>
            <a:grpSpLocks/>
          </p:cNvGrpSpPr>
          <p:nvPr/>
        </p:nvGrpSpPr>
        <p:grpSpPr bwMode="auto">
          <a:xfrm>
            <a:off x="2422832" y="1178982"/>
            <a:ext cx="620713" cy="612775"/>
            <a:chOff x="2682942" y="884378"/>
            <a:chExt cx="620975" cy="612288"/>
          </a:xfrm>
        </p:grpSpPr>
        <p:sp>
          <p:nvSpPr>
            <p:cNvPr id="16" name="Oval 15"/>
            <p:cNvSpPr/>
            <p:nvPr/>
          </p:nvSpPr>
          <p:spPr>
            <a:xfrm>
              <a:off x="2933873" y="1150866"/>
              <a:ext cx="114348" cy="11420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Gill Sans"/>
                <a:cs typeface="Gill Sans"/>
              </a:endParaRPr>
            </a:p>
          </p:txBody>
        </p:sp>
        <p:sp>
          <p:nvSpPr>
            <p:cNvPr id="17" name="Oval 16"/>
            <p:cNvSpPr/>
            <p:nvPr/>
          </p:nvSpPr>
          <p:spPr>
            <a:xfrm>
              <a:off x="3086337" y="1323767"/>
              <a:ext cx="114348" cy="115795"/>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Gill Sans"/>
                <a:cs typeface="Gill Sans"/>
              </a:endParaRPr>
            </a:p>
          </p:txBody>
        </p:sp>
        <p:sp>
          <p:nvSpPr>
            <p:cNvPr id="18" name="Oval 17"/>
            <p:cNvSpPr/>
            <p:nvPr/>
          </p:nvSpPr>
          <p:spPr>
            <a:xfrm>
              <a:off x="3110160" y="966862"/>
              <a:ext cx="114348" cy="11420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Gill Sans"/>
                <a:cs typeface="Gill Sans"/>
              </a:endParaRPr>
            </a:p>
          </p:txBody>
        </p:sp>
        <p:sp>
          <p:nvSpPr>
            <p:cNvPr id="19" name="Oval 18"/>
            <p:cNvSpPr/>
            <p:nvPr/>
          </p:nvSpPr>
          <p:spPr>
            <a:xfrm>
              <a:off x="2940226" y="884378"/>
              <a:ext cx="114348" cy="11420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Gill Sans"/>
                <a:cs typeface="Gill Sans"/>
              </a:endParaRPr>
            </a:p>
          </p:txBody>
        </p:sp>
        <p:sp>
          <p:nvSpPr>
            <p:cNvPr id="20" name="Oval 19"/>
            <p:cNvSpPr/>
            <p:nvPr/>
          </p:nvSpPr>
          <p:spPr>
            <a:xfrm>
              <a:off x="2775056" y="960517"/>
              <a:ext cx="114348" cy="11420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Gill Sans"/>
                <a:cs typeface="Gill Sans"/>
              </a:endParaRPr>
            </a:p>
          </p:txBody>
        </p:sp>
        <p:sp>
          <p:nvSpPr>
            <p:cNvPr id="21" name="Oval 20"/>
            <p:cNvSpPr/>
            <p:nvPr/>
          </p:nvSpPr>
          <p:spPr>
            <a:xfrm>
              <a:off x="2771880" y="1307904"/>
              <a:ext cx="114348" cy="11420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Gill Sans"/>
                <a:cs typeface="Gill Sans"/>
              </a:endParaRPr>
            </a:p>
          </p:txBody>
        </p:sp>
        <p:cxnSp>
          <p:nvCxnSpPr>
            <p:cNvPr id="22" name="Straight Connector 21"/>
            <p:cNvCxnSpPr>
              <a:stCxn id="16" idx="0"/>
              <a:endCxn id="19" idx="4"/>
            </p:cNvCxnSpPr>
            <p:nvPr/>
          </p:nvCxnSpPr>
          <p:spPr>
            <a:xfrm flipV="1">
              <a:off x="2991047" y="998587"/>
              <a:ext cx="6353" cy="1522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6" idx="7"/>
              <a:endCxn id="18" idx="3"/>
            </p:cNvCxnSpPr>
            <p:nvPr/>
          </p:nvCxnSpPr>
          <p:spPr>
            <a:xfrm flipV="1">
              <a:off x="3030752" y="1063623"/>
              <a:ext cx="95290" cy="1031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6" idx="5"/>
              <a:endCxn id="17" idx="1"/>
            </p:cNvCxnSpPr>
            <p:nvPr/>
          </p:nvCxnSpPr>
          <p:spPr>
            <a:xfrm>
              <a:off x="3030752" y="1247627"/>
              <a:ext cx="71467" cy="93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6" idx="3"/>
              <a:endCxn id="21" idx="7"/>
            </p:cNvCxnSpPr>
            <p:nvPr/>
          </p:nvCxnSpPr>
          <p:spPr>
            <a:xfrm flipH="1">
              <a:off x="2868758" y="1247627"/>
              <a:ext cx="80996" cy="761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6" idx="1"/>
              <a:endCxn id="20" idx="5"/>
            </p:cNvCxnSpPr>
            <p:nvPr/>
          </p:nvCxnSpPr>
          <p:spPr>
            <a:xfrm flipH="1" flipV="1">
              <a:off x="2871935" y="1057278"/>
              <a:ext cx="77820" cy="1094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2682942" y="1152453"/>
              <a:ext cx="114348" cy="115795"/>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Gill Sans"/>
                <a:cs typeface="Gill Sans"/>
              </a:endParaRPr>
            </a:p>
          </p:txBody>
        </p:sp>
        <p:cxnSp>
          <p:nvCxnSpPr>
            <p:cNvPr id="28" name="Straight Connector 27"/>
            <p:cNvCxnSpPr>
              <a:stCxn id="16" idx="2"/>
              <a:endCxn id="27" idx="6"/>
            </p:cNvCxnSpPr>
            <p:nvPr/>
          </p:nvCxnSpPr>
          <p:spPr>
            <a:xfrm flipH="1">
              <a:off x="2797290" y="1207971"/>
              <a:ext cx="136583" cy="3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0" idx="2"/>
              <a:endCxn id="16" idx="6"/>
            </p:cNvCxnSpPr>
            <p:nvPr/>
          </p:nvCxnSpPr>
          <p:spPr>
            <a:xfrm flipH="1">
              <a:off x="3048221" y="1203212"/>
              <a:ext cx="141348" cy="47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189569" y="1146108"/>
              <a:ext cx="114348" cy="11420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Gill Sans"/>
                <a:cs typeface="Gill Sans"/>
              </a:endParaRPr>
            </a:p>
          </p:txBody>
        </p:sp>
        <p:sp>
          <p:nvSpPr>
            <p:cNvPr id="31" name="Oval 30"/>
            <p:cNvSpPr/>
            <p:nvPr/>
          </p:nvSpPr>
          <p:spPr>
            <a:xfrm>
              <a:off x="2929109" y="1382457"/>
              <a:ext cx="114348" cy="11420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Gill Sans"/>
                <a:cs typeface="Gill Sans"/>
              </a:endParaRPr>
            </a:p>
          </p:txBody>
        </p:sp>
        <p:cxnSp>
          <p:nvCxnSpPr>
            <p:cNvPr id="32" name="Straight Connector 31"/>
            <p:cNvCxnSpPr>
              <a:stCxn id="16" idx="4"/>
              <a:endCxn id="31" idx="0"/>
            </p:cNvCxnSpPr>
            <p:nvPr/>
          </p:nvCxnSpPr>
          <p:spPr>
            <a:xfrm flipH="1">
              <a:off x="2986283" y="1265075"/>
              <a:ext cx="4764" cy="117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92"/>
          <p:cNvSpPr txBox="1">
            <a:spLocks noChangeArrowheads="1"/>
          </p:cNvSpPr>
          <p:nvPr/>
        </p:nvSpPr>
        <p:spPr bwMode="auto">
          <a:xfrm>
            <a:off x="445910" y="1909232"/>
            <a:ext cx="1267795"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dirty="0">
                <a:latin typeface="Gill Sans"/>
                <a:cs typeface="Gill Sans"/>
              </a:rPr>
              <a:t>Curated</a:t>
            </a:r>
          </a:p>
          <a:p>
            <a:pPr algn="ctr" eaLnBrk="1" hangingPunct="1"/>
            <a:r>
              <a:rPr lang="en-US" sz="1600" dirty="0">
                <a:latin typeface="Gill Sans"/>
                <a:cs typeface="Gill Sans"/>
              </a:rPr>
              <a:t>Pathway </a:t>
            </a:r>
            <a:r>
              <a:rPr lang="en-US" sz="1600" dirty="0" smtClean="0">
                <a:latin typeface="Gill Sans"/>
                <a:cs typeface="Gill Sans"/>
              </a:rPr>
              <a:t>DBs</a:t>
            </a:r>
            <a:endParaRPr lang="en-US" sz="1600" dirty="0">
              <a:latin typeface="Gill Sans"/>
              <a:cs typeface="Gill Sans"/>
            </a:endParaRPr>
          </a:p>
        </p:txBody>
      </p:sp>
      <p:sp>
        <p:nvSpPr>
          <p:cNvPr id="34" name="TextBox 108"/>
          <p:cNvSpPr txBox="1">
            <a:spLocks noChangeArrowheads="1"/>
          </p:cNvSpPr>
          <p:nvPr/>
        </p:nvSpPr>
        <p:spPr bwMode="auto">
          <a:xfrm>
            <a:off x="2179945" y="1791757"/>
            <a:ext cx="1093787"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600">
                <a:latin typeface="Gill Sans"/>
                <a:cs typeface="Gill Sans"/>
              </a:rPr>
              <a:t>Uncurated</a:t>
            </a:r>
          </a:p>
          <a:p>
            <a:pPr eaLnBrk="1" hangingPunct="1"/>
            <a:r>
              <a:rPr lang="en-US" sz="1600">
                <a:latin typeface="Gill Sans"/>
                <a:cs typeface="Gill Sans"/>
              </a:rPr>
              <a:t>Interaction</a:t>
            </a:r>
          </a:p>
          <a:p>
            <a:pPr eaLnBrk="1" hangingPunct="1"/>
            <a:r>
              <a:rPr lang="en-US" sz="1600">
                <a:latin typeface="Gill Sans"/>
                <a:cs typeface="Gill Sans"/>
              </a:rPr>
              <a:t>Evidence</a:t>
            </a:r>
          </a:p>
        </p:txBody>
      </p:sp>
      <p:sp>
        <p:nvSpPr>
          <p:cNvPr id="35" name="TextBox 93"/>
          <p:cNvSpPr txBox="1">
            <a:spLocks noChangeArrowheads="1"/>
          </p:cNvSpPr>
          <p:nvPr/>
        </p:nvSpPr>
        <p:spPr bwMode="auto">
          <a:xfrm>
            <a:off x="1798945" y="1174220"/>
            <a:ext cx="45427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3600">
                <a:latin typeface="Gill Sans"/>
                <a:cs typeface="Gill Sans"/>
              </a:rPr>
              <a:t>+</a:t>
            </a:r>
          </a:p>
        </p:txBody>
      </p:sp>
      <p:sp>
        <p:nvSpPr>
          <p:cNvPr id="36" name="TextBox 110"/>
          <p:cNvSpPr txBox="1">
            <a:spLocks noChangeArrowheads="1"/>
          </p:cNvSpPr>
          <p:nvPr/>
        </p:nvSpPr>
        <p:spPr bwMode="auto">
          <a:xfrm>
            <a:off x="6770510" y="1147232"/>
            <a:ext cx="25146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b="1" dirty="0" err="1">
                <a:latin typeface="Gill Sans"/>
                <a:cs typeface="Gill Sans"/>
              </a:rPr>
              <a:t>Reactome</a:t>
            </a:r>
            <a:r>
              <a:rPr lang="en-US" sz="1600" b="1" dirty="0">
                <a:latin typeface="Gill Sans"/>
                <a:cs typeface="Gill Sans"/>
              </a:rPr>
              <a:t> Functional Interaction Network</a:t>
            </a:r>
          </a:p>
          <a:p>
            <a:pPr algn="ctr" eaLnBrk="1" hangingPunct="1"/>
            <a:r>
              <a:rPr lang="en-US" sz="1400" dirty="0">
                <a:latin typeface="Gill Sans"/>
                <a:cs typeface="Gill Sans"/>
              </a:rPr>
              <a:t>(~</a:t>
            </a:r>
            <a:r>
              <a:rPr lang="en-US" sz="1400" dirty="0" smtClean="0">
                <a:latin typeface="Gill Sans"/>
                <a:cs typeface="Gill Sans"/>
              </a:rPr>
              <a:t>12K </a:t>
            </a:r>
            <a:r>
              <a:rPr lang="en-US" sz="1400" dirty="0">
                <a:latin typeface="Gill Sans"/>
                <a:cs typeface="Gill Sans"/>
              </a:rPr>
              <a:t>proteins; </a:t>
            </a:r>
            <a:r>
              <a:rPr lang="en-US" sz="1400" dirty="0" smtClean="0">
                <a:latin typeface="Gill Sans"/>
                <a:cs typeface="Gill Sans"/>
              </a:rPr>
              <a:t>~328K </a:t>
            </a:r>
            <a:r>
              <a:rPr lang="en-US" sz="1400" dirty="0">
                <a:latin typeface="Gill Sans"/>
                <a:cs typeface="Gill Sans"/>
              </a:rPr>
              <a:t>interactions)</a:t>
            </a:r>
          </a:p>
        </p:txBody>
      </p:sp>
      <p:cxnSp>
        <p:nvCxnSpPr>
          <p:cNvPr id="37" name="AutoShape 13"/>
          <p:cNvCxnSpPr>
            <a:cxnSpLocks noChangeShapeType="1"/>
          </p:cNvCxnSpPr>
          <p:nvPr/>
        </p:nvCxnSpPr>
        <p:spPr bwMode="auto">
          <a:xfrm flipV="1">
            <a:off x="3341510" y="1604432"/>
            <a:ext cx="1800225" cy="0"/>
          </a:xfrm>
          <a:prstGeom prst="straightConnector1">
            <a:avLst/>
          </a:prstGeom>
          <a:noFill/>
          <a:ln w="1260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8" name="TextBox 115"/>
          <p:cNvSpPr txBox="1">
            <a:spLocks noChangeArrowheads="1"/>
          </p:cNvSpPr>
          <p:nvPr/>
        </p:nvSpPr>
        <p:spPr bwMode="auto">
          <a:xfrm>
            <a:off x="3377678" y="1223432"/>
            <a:ext cx="15977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i="1" dirty="0">
                <a:latin typeface="Gill Sans"/>
                <a:cs typeface="Gill Sans"/>
              </a:rPr>
              <a:t>Machine Learning</a:t>
            </a:r>
          </a:p>
        </p:txBody>
      </p:sp>
      <p:graphicFrame>
        <p:nvGraphicFramePr>
          <p:cNvPr id="39" name="Object 3"/>
          <p:cNvGraphicFramePr>
            <a:graphicFrameLocks noChangeAspect="1"/>
          </p:cNvGraphicFramePr>
          <p:nvPr>
            <p:extLst>
              <p:ext uri="{D42A27DB-BD31-4B8C-83A1-F6EECF244321}">
                <p14:modId xmlns:p14="http://schemas.microsoft.com/office/powerpoint/2010/main" val="2557359351"/>
              </p:ext>
            </p:extLst>
          </p:nvPr>
        </p:nvGraphicFramePr>
        <p:xfrm>
          <a:off x="5204177" y="848077"/>
          <a:ext cx="1594545" cy="1384300"/>
        </p:xfrm>
        <a:graphic>
          <a:graphicData uri="http://schemas.openxmlformats.org/presentationml/2006/ole">
            <mc:AlternateContent xmlns:mc="http://schemas.openxmlformats.org/markup-compatibility/2006">
              <mc:Choice xmlns:v="urn:schemas-microsoft-com:vml" Requires="v">
                <p:oleObj spid="_x0000_s2054" name="Acrobat Document" r:id="rId5" imgW="5543582" imgH="5527484" progId="AcroExch.Document.7">
                  <p:embed/>
                </p:oleObj>
              </mc:Choice>
              <mc:Fallback>
                <p:oleObj name="Acrobat Document" r:id="rId5" imgW="5543582" imgH="5527484" progId="AcroExch.Document.7">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4177" y="848077"/>
                        <a:ext cx="1594545" cy="1384300"/>
                      </a:xfrm>
                      <a:prstGeom prst="rect">
                        <a:avLst/>
                      </a:prstGeom>
                      <a:noFill/>
                      <a:ln>
                        <a:noFill/>
                      </a:ln>
                      <a:effectLst/>
                      <a:extLst/>
                    </p:spPr>
                  </p:pic>
                </p:oleObj>
              </mc:Fallback>
            </mc:AlternateContent>
          </a:graphicData>
        </a:graphic>
      </p:graphicFrame>
      <p:pic>
        <p:nvPicPr>
          <p:cNvPr id="40" name="Picture 39"/>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604393" y="3357032"/>
            <a:ext cx="3124200" cy="2303017"/>
          </a:xfrm>
          <a:prstGeom prst="rect">
            <a:avLst/>
          </a:prstGeom>
          <a:ln>
            <a:solidFill>
              <a:srgbClr val="38793A"/>
            </a:solidFill>
          </a:ln>
        </p:spPr>
      </p:pic>
      <p:sp>
        <p:nvSpPr>
          <p:cNvPr id="41" name="TextBox 115"/>
          <p:cNvSpPr txBox="1">
            <a:spLocks noChangeArrowheads="1"/>
          </p:cNvSpPr>
          <p:nvPr/>
        </p:nvSpPr>
        <p:spPr bwMode="auto">
          <a:xfrm>
            <a:off x="5485994" y="5693832"/>
            <a:ext cx="32639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i="1" smtClean="0">
                <a:latin typeface="Gill Sans"/>
                <a:cs typeface="Gill Sans"/>
              </a:rPr>
              <a:t>Cytoscape using </a:t>
            </a:r>
            <a:r>
              <a:rPr lang="en-US" sz="1600" i="1" dirty="0" smtClean="0">
                <a:latin typeface="Gill Sans"/>
                <a:cs typeface="Gill Sans"/>
              </a:rPr>
              <a:t>ReactomeFIViz </a:t>
            </a:r>
            <a:r>
              <a:rPr lang="en-US" sz="1600" i="1" dirty="0">
                <a:latin typeface="Gill Sans"/>
                <a:cs typeface="Gill Sans"/>
              </a:rPr>
              <a:t>app </a:t>
            </a:r>
          </a:p>
        </p:txBody>
      </p:sp>
      <p:pic>
        <p:nvPicPr>
          <p:cNvPr id="42" name="Picture 41" descr="Adobe_Photoshop_Lightroom_Data.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03710" y="2671232"/>
            <a:ext cx="609600" cy="609600"/>
          </a:xfrm>
          <a:prstGeom prst="rect">
            <a:avLst/>
          </a:prstGeom>
        </p:spPr>
      </p:pic>
      <p:cxnSp>
        <p:nvCxnSpPr>
          <p:cNvPr id="43" name="AutoShape 13"/>
          <p:cNvCxnSpPr>
            <a:cxnSpLocks noChangeShapeType="1"/>
          </p:cNvCxnSpPr>
          <p:nvPr/>
        </p:nvCxnSpPr>
        <p:spPr bwMode="auto">
          <a:xfrm flipH="1">
            <a:off x="7075310" y="2241740"/>
            <a:ext cx="10010" cy="990600"/>
          </a:xfrm>
          <a:prstGeom prst="straightConnector1">
            <a:avLst/>
          </a:prstGeom>
          <a:noFill/>
          <a:ln w="1260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4" name="Text Box 7"/>
          <p:cNvSpPr txBox="1">
            <a:spLocks noChangeArrowheads="1"/>
          </p:cNvSpPr>
          <p:nvPr/>
        </p:nvSpPr>
        <p:spPr bwMode="auto">
          <a:xfrm>
            <a:off x="7303910" y="2442632"/>
            <a:ext cx="1424683" cy="7408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1pPr>
            <a:lvl2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2pPr>
            <a:lvl3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3pPr>
            <a:lvl4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4pPr>
            <a:lvl5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9pPr>
          </a:lstStyle>
          <a:p>
            <a:pPr algn="ctr">
              <a:defRPr/>
            </a:pPr>
            <a:r>
              <a:rPr lang="en-US" sz="1400" i="1" dirty="0" smtClean="0">
                <a:solidFill>
                  <a:srgbClr val="000000"/>
                </a:solidFill>
                <a:latin typeface="Gill Sans"/>
                <a:cs typeface="Gill Sans"/>
              </a:rPr>
              <a:t>Project your data into </a:t>
            </a:r>
            <a:r>
              <a:rPr lang="en-US" sz="1400" i="1" dirty="0" err="1" smtClean="0">
                <a:solidFill>
                  <a:srgbClr val="000000"/>
                </a:solidFill>
                <a:latin typeface="Gill Sans"/>
                <a:cs typeface="Gill Sans"/>
              </a:rPr>
              <a:t>Reactome</a:t>
            </a:r>
            <a:r>
              <a:rPr lang="en-US" sz="1400" i="1" dirty="0" smtClean="0">
                <a:solidFill>
                  <a:srgbClr val="000000"/>
                </a:solidFill>
                <a:latin typeface="Gill Sans"/>
                <a:cs typeface="Gill Sans"/>
              </a:rPr>
              <a:t> FI Network</a:t>
            </a:r>
            <a:endParaRPr lang="en-US" sz="1400" i="1" dirty="0">
              <a:solidFill>
                <a:srgbClr val="000000"/>
              </a:solidFill>
              <a:latin typeface="Gill Sans"/>
              <a:cs typeface="Gill Sans"/>
            </a:endParaRPr>
          </a:p>
        </p:txBody>
      </p:sp>
      <p:sp>
        <p:nvSpPr>
          <p:cNvPr id="45" name="Rectangle 44"/>
          <p:cNvSpPr/>
          <p:nvPr/>
        </p:nvSpPr>
        <p:spPr>
          <a:xfrm>
            <a:off x="5779910" y="2214032"/>
            <a:ext cx="405179" cy="523220"/>
          </a:xfrm>
          <a:prstGeom prst="rect">
            <a:avLst/>
          </a:prstGeom>
        </p:spPr>
        <p:txBody>
          <a:bodyPr wrap="none">
            <a:spAutoFit/>
          </a:bodyPr>
          <a:lstStyle/>
          <a:p>
            <a:r>
              <a:rPr lang="en-US" sz="2800" i="1" dirty="0" smtClean="0">
                <a:solidFill>
                  <a:srgbClr val="000000"/>
                </a:solidFill>
                <a:latin typeface="Gill Sans"/>
                <a:cs typeface="Gill Sans"/>
              </a:rPr>
              <a:t>+</a:t>
            </a:r>
            <a:endParaRPr lang="en-US" sz="2800" dirty="0"/>
          </a:p>
        </p:txBody>
      </p:sp>
    </p:spTree>
    <p:extLst>
      <p:ext uri="{BB962C8B-B14F-4D97-AF65-F5344CB8AC3E}">
        <p14:creationId xmlns:p14="http://schemas.microsoft.com/office/powerpoint/2010/main" val="372900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10308</TotalTime>
  <Words>1430</Words>
  <Application>Microsoft Macintosh PowerPoint</Application>
  <PresentationFormat>On-screen Show (4:3)</PresentationFormat>
  <Paragraphs>192</Paragraphs>
  <Slides>23</Slides>
  <Notes>22</Notes>
  <HiddenSlides>0</HiddenSlides>
  <MMClips>0</MMClips>
  <ScaleCrop>false</ScaleCrop>
  <HeadingPairs>
    <vt:vector size="8" baseType="variant">
      <vt:variant>
        <vt:lpstr>Theme</vt:lpstr>
      </vt:variant>
      <vt:variant>
        <vt:i4>1</vt:i4>
      </vt:variant>
      <vt:variant>
        <vt:lpstr>Links</vt:lpstr>
      </vt:variant>
      <vt:variant>
        <vt:i4>4</vt:i4>
      </vt:variant>
      <vt:variant>
        <vt:lpstr>Embedded OLE Servers</vt:lpstr>
      </vt:variant>
      <vt:variant>
        <vt:i4>1</vt:i4>
      </vt:variant>
      <vt:variant>
        <vt:lpstr>Slide Titles</vt:lpstr>
      </vt:variant>
      <vt:variant>
        <vt:i4>23</vt:i4>
      </vt:variant>
    </vt:vector>
  </HeadingPairs>
  <TitlesOfParts>
    <vt:vector size="29" baseType="lpstr">
      <vt:lpstr>Office Theme</vt:lpstr>
      <vt:lpstr>\???</vt:lpstr>
      <vt:lpstr>\???</vt:lpstr>
      <vt:lpstr>\???</vt:lpstr>
      <vt:lpstr>\???</vt:lpstr>
      <vt:lpstr>Acrobat Document</vt:lpstr>
      <vt:lpstr>Canadian Bioinformatics Workshops</vt:lpstr>
      <vt:lpstr>PowerPoint Presentation</vt:lpstr>
      <vt:lpstr>PowerPoint Presentation</vt:lpstr>
      <vt:lpstr>Learning Objectives of Module</vt:lpstr>
      <vt:lpstr>Major Features in ReactomeFIViz</vt:lpstr>
      <vt:lpstr>A1) Reactome Pathway Enrichment Analysis</vt:lpstr>
      <vt:lpstr>Displaying Reactome Pathways in the FI Network View </vt:lpstr>
      <vt:lpstr>Pathway Enrichment Analysis</vt:lpstr>
      <vt:lpstr>A2) De Novo Subnetwork Construction &amp; Clustering</vt:lpstr>
      <vt:lpstr>Upload your data</vt:lpstr>
      <vt:lpstr>File Formats</vt:lpstr>
      <vt:lpstr>Upload your data</vt:lpstr>
      <vt:lpstr>FI Results Display</vt:lpstr>
      <vt:lpstr>FI Annotations</vt:lpstr>
      <vt:lpstr>Query FI Source</vt:lpstr>
      <vt:lpstr>PowerPoint Presentation</vt:lpstr>
      <vt:lpstr>PowerPoint Presentation</vt:lpstr>
      <vt:lpstr>PowerPoint Presentation</vt:lpstr>
      <vt:lpstr>PowerPoint Presentation</vt:lpstr>
      <vt:lpstr>PowerPoint Presentation</vt:lpstr>
      <vt:lpstr>PowerPoint Presentation</vt:lpstr>
      <vt:lpstr>Module Based Survival Analysis</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Robin Haw</cp:lastModifiedBy>
  <cp:revision>666</cp:revision>
  <dcterms:created xsi:type="dcterms:W3CDTF">2010-04-21T18:53:51Z</dcterms:created>
  <dcterms:modified xsi:type="dcterms:W3CDTF">2017-03-23T02:28:55Z</dcterms:modified>
</cp:coreProperties>
</file>